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256" r:id="rId2"/>
    <p:sldId id="281" r:id="rId3"/>
    <p:sldId id="260" r:id="rId4"/>
    <p:sldId id="288" r:id="rId5"/>
    <p:sldId id="287" r:id="rId6"/>
    <p:sldId id="283" r:id="rId7"/>
    <p:sldId id="284" r:id="rId8"/>
    <p:sldId id="289" r:id="rId9"/>
    <p:sldId id="286" r:id="rId10"/>
    <p:sldId id="290" r:id="rId11"/>
    <p:sldId id="291" r:id="rId12"/>
    <p:sldId id="292" r:id="rId13"/>
    <p:sldId id="295" r:id="rId14"/>
    <p:sldId id="296" r:id="rId15"/>
    <p:sldId id="297" r:id="rId16"/>
    <p:sldId id="293" r:id="rId17"/>
    <p:sldId id="298" r:id="rId18"/>
    <p:sldId id="299" r:id="rId19"/>
    <p:sldId id="294" r:id="rId20"/>
    <p:sldId id="300" r:id="rId21"/>
    <p:sldId id="302" r:id="rId22"/>
    <p:sldId id="303" r:id="rId23"/>
    <p:sldId id="304" r:id="rId24"/>
    <p:sldId id="305" r:id="rId25"/>
    <p:sldId id="282" r:id="rId26"/>
    <p:sldId id="306" r:id="rId27"/>
    <p:sldId id="307" r:id="rId28"/>
    <p:sldId id="308" r:id="rId29"/>
    <p:sldId id="309" r:id="rId30"/>
    <p:sldId id="310" r:id="rId31"/>
    <p:sldId id="312" r:id="rId32"/>
    <p:sldId id="315" r:id="rId33"/>
    <p:sldId id="311" r:id="rId34"/>
    <p:sldId id="313" r:id="rId35"/>
    <p:sldId id="314" r:id="rId36"/>
    <p:sldId id="316" r:id="rId37"/>
    <p:sldId id="318" r:id="rId38"/>
    <p:sldId id="317" r:id="rId39"/>
    <p:sldId id="319" r:id="rId40"/>
    <p:sldId id="320" r:id="rId41"/>
    <p:sldId id="321" r:id="rId42"/>
    <p:sldId id="322" r:id="rId43"/>
    <p:sldId id="323" r:id="rId44"/>
    <p:sldId id="327" r:id="rId45"/>
    <p:sldId id="331" r:id="rId46"/>
    <p:sldId id="324" r:id="rId47"/>
    <p:sldId id="329" r:id="rId48"/>
    <p:sldId id="332" r:id="rId49"/>
    <p:sldId id="330" r:id="rId50"/>
    <p:sldId id="328" r:id="rId51"/>
    <p:sldId id="333" r:id="rId52"/>
    <p:sldId id="334" r:id="rId53"/>
    <p:sldId id="335" r:id="rId54"/>
    <p:sldId id="336" r:id="rId55"/>
    <p:sldId id="341" r:id="rId56"/>
    <p:sldId id="337" r:id="rId57"/>
    <p:sldId id="338" r:id="rId58"/>
    <p:sldId id="343" r:id="rId59"/>
    <p:sldId id="339" r:id="rId60"/>
    <p:sldId id="342" r:id="rId61"/>
    <p:sldId id="340" r:id="rId62"/>
    <p:sldId id="347" r:id="rId63"/>
    <p:sldId id="344" r:id="rId64"/>
    <p:sldId id="345" r:id="rId65"/>
    <p:sldId id="346" r:id="rId66"/>
    <p:sldId id="348" r:id="rId67"/>
    <p:sldId id="349" r:id="rId68"/>
    <p:sldId id="350" r:id="rId69"/>
    <p:sldId id="351" r:id="rId70"/>
    <p:sldId id="352" r:id="rId71"/>
    <p:sldId id="354" r:id="rId72"/>
    <p:sldId id="355" r:id="rId73"/>
    <p:sldId id="356" r:id="rId74"/>
    <p:sldId id="358" r:id="rId75"/>
    <p:sldId id="357" r:id="rId76"/>
    <p:sldId id="359" r:id="rId77"/>
    <p:sldId id="360" r:id="rId78"/>
    <p:sldId id="361" r:id="rId79"/>
    <p:sldId id="362" r:id="rId80"/>
    <p:sldId id="363" r:id="rId81"/>
    <p:sldId id="263" r:id="rId82"/>
    <p:sldId id="280" r:id="rId8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16" autoAdjust="0"/>
    <p:restoredTop sz="75061" autoAdjust="0"/>
  </p:normalViewPr>
  <p:slideViewPr>
    <p:cSldViewPr snapToGrid="0">
      <p:cViewPr varScale="1">
        <p:scale>
          <a:sx n="108" d="100"/>
          <a:sy n="108" d="100"/>
        </p:scale>
        <p:origin x="520" y="200"/>
      </p:cViewPr>
      <p:guideLst/>
    </p:cSldViewPr>
  </p:slideViewPr>
  <p:notesTextViewPr>
    <p:cViewPr>
      <p:scale>
        <a:sx n="1" d="1"/>
        <a:sy n="1" d="1"/>
      </p:scale>
      <p:origin x="0" y="0"/>
    </p:cViewPr>
  </p:notesTextViewPr>
  <p:sorterViewPr>
    <p:cViewPr varScale="1">
      <p:scale>
        <a:sx n="100" d="100"/>
        <a:sy n="100" d="100"/>
      </p:scale>
      <p:origin x="0" y="-83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79A9BD-1B82-4E88-AD96-215DBE8ECF28}"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es-MX"/>
        </a:p>
      </dgm:t>
    </dgm:pt>
    <dgm:pt modelId="{C95776A4-C74C-45BF-8B75-30DF250BE50D}">
      <dgm:prSet phldrT="[Texto]"/>
      <dgm:spPr/>
      <dgm:t>
        <a:bodyPr/>
        <a:lstStyle/>
        <a:p>
          <a:r>
            <a:rPr lang="es-MX" dirty="0"/>
            <a:t>Proyecto</a:t>
          </a:r>
        </a:p>
      </dgm:t>
    </dgm:pt>
    <dgm:pt modelId="{FBC95931-027D-43A8-B47E-4D9A89EBBAF2}" type="parTrans" cxnId="{B4CDD3A9-5DF4-41C9-B111-0C67B4F29BBA}">
      <dgm:prSet/>
      <dgm:spPr/>
      <dgm:t>
        <a:bodyPr/>
        <a:lstStyle/>
        <a:p>
          <a:endParaRPr lang="es-MX"/>
        </a:p>
      </dgm:t>
    </dgm:pt>
    <dgm:pt modelId="{48F9935E-259F-4AB1-83F3-DD12F7E0711D}" type="sibTrans" cxnId="{B4CDD3A9-5DF4-41C9-B111-0C67B4F29BBA}">
      <dgm:prSet/>
      <dgm:spPr/>
      <dgm:t>
        <a:bodyPr/>
        <a:lstStyle/>
        <a:p>
          <a:endParaRPr lang="es-MX"/>
        </a:p>
      </dgm:t>
    </dgm:pt>
    <dgm:pt modelId="{E2DA5DB7-3477-409E-ABE6-D3C40FD70E1F}">
      <dgm:prSet phldrT="[Texto]"/>
      <dgm:spPr/>
      <dgm:t>
        <a:bodyPr/>
        <a:lstStyle/>
        <a:p>
          <a:r>
            <a:rPr lang="es-MX" dirty="0"/>
            <a:t>Temporal</a:t>
          </a:r>
        </a:p>
      </dgm:t>
    </dgm:pt>
    <dgm:pt modelId="{B5C5BBA2-1CF3-4F30-A0FD-2CBB9F2A5A72}" type="parTrans" cxnId="{2EBF7B33-D174-4A79-A489-A6A4914154DC}">
      <dgm:prSet/>
      <dgm:spPr/>
      <dgm:t>
        <a:bodyPr/>
        <a:lstStyle/>
        <a:p>
          <a:endParaRPr lang="es-MX"/>
        </a:p>
      </dgm:t>
    </dgm:pt>
    <dgm:pt modelId="{325BE8C6-B000-4DDE-917E-43C80CD20132}" type="sibTrans" cxnId="{2EBF7B33-D174-4A79-A489-A6A4914154DC}">
      <dgm:prSet/>
      <dgm:spPr/>
      <dgm:t>
        <a:bodyPr/>
        <a:lstStyle/>
        <a:p>
          <a:endParaRPr lang="es-MX"/>
        </a:p>
      </dgm:t>
    </dgm:pt>
    <dgm:pt modelId="{DCCE1944-C4F7-45E1-B83E-AA8D2A3CE17A}">
      <dgm:prSet phldrT="[Texto]"/>
      <dgm:spPr/>
      <dgm:t>
        <a:bodyPr/>
        <a:lstStyle/>
        <a:p>
          <a:r>
            <a:rPr lang="es-MX" dirty="0"/>
            <a:t>Único</a:t>
          </a:r>
        </a:p>
      </dgm:t>
    </dgm:pt>
    <dgm:pt modelId="{BD8DB332-96B7-4A5C-BD13-299675A19D15}" type="parTrans" cxnId="{ACFD9028-11C3-4597-AFF7-F2FFE5A9EC1F}">
      <dgm:prSet/>
      <dgm:spPr/>
      <dgm:t>
        <a:bodyPr/>
        <a:lstStyle/>
        <a:p>
          <a:endParaRPr lang="es-MX"/>
        </a:p>
      </dgm:t>
    </dgm:pt>
    <dgm:pt modelId="{2BCD7B13-0204-4138-9E7D-D30D8058D81D}" type="sibTrans" cxnId="{ACFD9028-11C3-4597-AFF7-F2FFE5A9EC1F}">
      <dgm:prSet/>
      <dgm:spPr/>
      <dgm:t>
        <a:bodyPr/>
        <a:lstStyle/>
        <a:p>
          <a:endParaRPr lang="es-MX"/>
        </a:p>
      </dgm:t>
    </dgm:pt>
    <dgm:pt modelId="{A6D4231D-E87C-4178-BF0B-6E462B92A132}">
      <dgm:prSet phldrT="[Texto]"/>
      <dgm:spPr/>
      <dgm:t>
        <a:bodyPr/>
        <a:lstStyle/>
        <a:p>
          <a:r>
            <a:rPr lang="es-MX" dirty="0"/>
            <a:t>Progresivo</a:t>
          </a:r>
        </a:p>
      </dgm:t>
    </dgm:pt>
    <dgm:pt modelId="{C069ABC1-702E-4095-BA59-994766796EF2}" type="parTrans" cxnId="{6F332C96-B9E8-4844-A257-ACD5601AD63D}">
      <dgm:prSet/>
      <dgm:spPr/>
      <dgm:t>
        <a:bodyPr/>
        <a:lstStyle/>
        <a:p>
          <a:endParaRPr lang="es-MX"/>
        </a:p>
      </dgm:t>
    </dgm:pt>
    <dgm:pt modelId="{1E72F05D-FDCF-40A2-90C6-E244874225DD}" type="sibTrans" cxnId="{6F332C96-B9E8-4844-A257-ACD5601AD63D}">
      <dgm:prSet/>
      <dgm:spPr/>
      <dgm:t>
        <a:bodyPr/>
        <a:lstStyle/>
        <a:p>
          <a:endParaRPr lang="es-MX"/>
        </a:p>
      </dgm:t>
    </dgm:pt>
    <dgm:pt modelId="{1389E648-70E4-478B-8A4C-B4BDFE03FED8}" type="pres">
      <dgm:prSet presAssocID="{8479A9BD-1B82-4E88-AD96-215DBE8ECF28}" presName="composite" presStyleCnt="0">
        <dgm:presLayoutVars>
          <dgm:chMax val="1"/>
          <dgm:dir/>
          <dgm:resizeHandles val="exact"/>
        </dgm:presLayoutVars>
      </dgm:prSet>
      <dgm:spPr/>
    </dgm:pt>
    <dgm:pt modelId="{33BDEEFE-F7EA-446D-9940-85882780AD87}" type="pres">
      <dgm:prSet presAssocID="{8479A9BD-1B82-4E88-AD96-215DBE8ECF28}" presName="radial" presStyleCnt="0">
        <dgm:presLayoutVars>
          <dgm:animLvl val="ctr"/>
        </dgm:presLayoutVars>
      </dgm:prSet>
      <dgm:spPr/>
    </dgm:pt>
    <dgm:pt modelId="{429C0FDE-5244-4295-8D93-564B193708D6}" type="pres">
      <dgm:prSet presAssocID="{C95776A4-C74C-45BF-8B75-30DF250BE50D}" presName="centerShape" presStyleLbl="vennNode1" presStyleIdx="0" presStyleCnt="4"/>
      <dgm:spPr/>
    </dgm:pt>
    <dgm:pt modelId="{A8D22942-20FF-458B-AFC7-B00C7E25A2BD}" type="pres">
      <dgm:prSet presAssocID="{E2DA5DB7-3477-409E-ABE6-D3C40FD70E1F}" presName="node" presStyleLbl="vennNode1" presStyleIdx="1" presStyleCnt="4">
        <dgm:presLayoutVars>
          <dgm:bulletEnabled val="1"/>
        </dgm:presLayoutVars>
      </dgm:prSet>
      <dgm:spPr/>
    </dgm:pt>
    <dgm:pt modelId="{3F3DBC8A-EA04-47D8-B4E9-241A110A24ED}" type="pres">
      <dgm:prSet presAssocID="{DCCE1944-C4F7-45E1-B83E-AA8D2A3CE17A}" presName="node" presStyleLbl="vennNode1" presStyleIdx="2" presStyleCnt="4">
        <dgm:presLayoutVars>
          <dgm:bulletEnabled val="1"/>
        </dgm:presLayoutVars>
      </dgm:prSet>
      <dgm:spPr/>
    </dgm:pt>
    <dgm:pt modelId="{580F3223-D34F-4FD0-AEEB-5B9BC5821915}" type="pres">
      <dgm:prSet presAssocID="{A6D4231D-E87C-4178-BF0B-6E462B92A132}" presName="node" presStyleLbl="vennNode1" presStyleIdx="3" presStyleCnt="4">
        <dgm:presLayoutVars>
          <dgm:bulletEnabled val="1"/>
        </dgm:presLayoutVars>
      </dgm:prSet>
      <dgm:spPr/>
    </dgm:pt>
  </dgm:ptLst>
  <dgm:cxnLst>
    <dgm:cxn modelId="{5A19C30A-7764-47ED-A3DA-F6037830F0E5}" type="presOf" srcId="{E2DA5DB7-3477-409E-ABE6-D3C40FD70E1F}" destId="{A8D22942-20FF-458B-AFC7-B00C7E25A2BD}" srcOrd="0" destOrd="0" presId="urn:microsoft.com/office/officeart/2005/8/layout/radial3"/>
    <dgm:cxn modelId="{ACFD9028-11C3-4597-AFF7-F2FFE5A9EC1F}" srcId="{C95776A4-C74C-45BF-8B75-30DF250BE50D}" destId="{DCCE1944-C4F7-45E1-B83E-AA8D2A3CE17A}" srcOrd="1" destOrd="0" parTransId="{BD8DB332-96B7-4A5C-BD13-299675A19D15}" sibTransId="{2BCD7B13-0204-4138-9E7D-D30D8058D81D}"/>
    <dgm:cxn modelId="{D0F76831-E3D6-4013-8C2F-2D9753CD22AB}" type="presOf" srcId="{A6D4231D-E87C-4178-BF0B-6E462B92A132}" destId="{580F3223-D34F-4FD0-AEEB-5B9BC5821915}" srcOrd="0" destOrd="0" presId="urn:microsoft.com/office/officeart/2005/8/layout/radial3"/>
    <dgm:cxn modelId="{2EBF7B33-D174-4A79-A489-A6A4914154DC}" srcId="{C95776A4-C74C-45BF-8B75-30DF250BE50D}" destId="{E2DA5DB7-3477-409E-ABE6-D3C40FD70E1F}" srcOrd="0" destOrd="0" parTransId="{B5C5BBA2-1CF3-4F30-A0FD-2CBB9F2A5A72}" sibTransId="{325BE8C6-B000-4DDE-917E-43C80CD20132}"/>
    <dgm:cxn modelId="{F4AE105A-D6CC-4190-91BD-157C647ADF21}" type="presOf" srcId="{C95776A4-C74C-45BF-8B75-30DF250BE50D}" destId="{429C0FDE-5244-4295-8D93-564B193708D6}" srcOrd="0" destOrd="0" presId="urn:microsoft.com/office/officeart/2005/8/layout/radial3"/>
    <dgm:cxn modelId="{9552188C-5346-4198-9947-8C9F6FE8099C}" type="presOf" srcId="{8479A9BD-1B82-4E88-AD96-215DBE8ECF28}" destId="{1389E648-70E4-478B-8A4C-B4BDFE03FED8}" srcOrd="0" destOrd="0" presId="urn:microsoft.com/office/officeart/2005/8/layout/radial3"/>
    <dgm:cxn modelId="{6F332C96-B9E8-4844-A257-ACD5601AD63D}" srcId="{C95776A4-C74C-45BF-8B75-30DF250BE50D}" destId="{A6D4231D-E87C-4178-BF0B-6E462B92A132}" srcOrd="2" destOrd="0" parTransId="{C069ABC1-702E-4095-BA59-994766796EF2}" sibTransId="{1E72F05D-FDCF-40A2-90C6-E244874225DD}"/>
    <dgm:cxn modelId="{F7B0E59E-CA7E-4DB6-B4EF-6CC129E76B04}" type="presOf" srcId="{DCCE1944-C4F7-45E1-B83E-AA8D2A3CE17A}" destId="{3F3DBC8A-EA04-47D8-B4E9-241A110A24ED}" srcOrd="0" destOrd="0" presId="urn:microsoft.com/office/officeart/2005/8/layout/radial3"/>
    <dgm:cxn modelId="{B4CDD3A9-5DF4-41C9-B111-0C67B4F29BBA}" srcId="{8479A9BD-1B82-4E88-AD96-215DBE8ECF28}" destId="{C95776A4-C74C-45BF-8B75-30DF250BE50D}" srcOrd="0" destOrd="0" parTransId="{FBC95931-027D-43A8-B47E-4D9A89EBBAF2}" sibTransId="{48F9935E-259F-4AB1-83F3-DD12F7E0711D}"/>
    <dgm:cxn modelId="{7D3DD32D-05E0-4C2E-9013-44C4F681E505}" type="presParOf" srcId="{1389E648-70E4-478B-8A4C-B4BDFE03FED8}" destId="{33BDEEFE-F7EA-446D-9940-85882780AD87}" srcOrd="0" destOrd="0" presId="urn:microsoft.com/office/officeart/2005/8/layout/radial3"/>
    <dgm:cxn modelId="{7E159A09-418F-459A-8328-BB942B9CA13A}" type="presParOf" srcId="{33BDEEFE-F7EA-446D-9940-85882780AD87}" destId="{429C0FDE-5244-4295-8D93-564B193708D6}" srcOrd="0" destOrd="0" presId="urn:microsoft.com/office/officeart/2005/8/layout/radial3"/>
    <dgm:cxn modelId="{8550C75D-3DCB-463B-A7E5-0094AA85AA12}" type="presParOf" srcId="{33BDEEFE-F7EA-446D-9940-85882780AD87}" destId="{A8D22942-20FF-458B-AFC7-B00C7E25A2BD}" srcOrd="1" destOrd="0" presId="urn:microsoft.com/office/officeart/2005/8/layout/radial3"/>
    <dgm:cxn modelId="{F4CFEA9D-3BE9-474E-B1FB-FBDC78A7E3B3}" type="presParOf" srcId="{33BDEEFE-F7EA-446D-9940-85882780AD87}" destId="{3F3DBC8A-EA04-47D8-B4E9-241A110A24ED}" srcOrd="2" destOrd="0" presId="urn:microsoft.com/office/officeart/2005/8/layout/radial3"/>
    <dgm:cxn modelId="{964FCC84-A5C7-4343-8005-DC5BF6E786E6}" type="presParOf" srcId="{33BDEEFE-F7EA-446D-9940-85882780AD87}" destId="{580F3223-D34F-4FD0-AEEB-5B9BC5821915}"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228863-D860-449B-B7B2-2C22938C0753}" type="doc">
      <dgm:prSet loTypeId="urn:microsoft.com/office/officeart/2008/layout/VerticalCurvedList" loCatId="list" qsTypeId="urn:microsoft.com/office/officeart/2005/8/quickstyle/3d1" qsCatId="3D" csTypeId="urn:microsoft.com/office/officeart/2005/8/colors/colorful5" csCatId="colorful" phldr="1"/>
      <dgm:spPr/>
    </dgm:pt>
    <dgm:pt modelId="{FE6A5734-A8B2-4FC0-8E6C-904E945E4967}">
      <dgm:prSet phldrT="[Texto]"/>
      <dgm:spPr/>
      <dgm:t>
        <a:bodyPr/>
        <a:lstStyle/>
        <a:p>
          <a:r>
            <a:rPr lang="es-MX" dirty="0"/>
            <a:t>Cumplir los objetivos del negocio</a:t>
          </a:r>
        </a:p>
      </dgm:t>
    </dgm:pt>
    <dgm:pt modelId="{D1A7F968-77E7-4790-886D-A8E0031F4ED9}" type="parTrans" cxnId="{970B6A8C-6771-4432-AA87-7624B32E2532}">
      <dgm:prSet/>
      <dgm:spPr/>
      <dgm:t>
        <a:bodyPr/>
        <a:lstStyle/>
        <a:p>
          <a:endParaRPr lang="es-MX"/>
        </a:p>
      </dgm:t>
    </dgm:pt>
    <dgm:pt modelId="{DB12B634-23FA-4663-80E6-57DEAFA93D2A}" type="sibTrans" cxnId="{970B6A8C-6771-4432-AA87-7624B32E2532}">
      <dgm:prSet/>
      <dgm:spPr/>
      <dgm:t>
        <a:bodyPr/>
        <a:lstStyle/>
        <a:p>
          <a:endParaRPr lang="es-MX"/>
        </a:p>
      </dgm:t>
    </dgm:pt>
    <dgm:pt modelId="{444DC553-5322-4603-907C-7FAFF780BDCF}">
      <dgm:prSet/>
      <dgm:spPr/>
      <dgm:t>
        <a:bodyPr/>
        <a:lstStyle/>
        <a:p>
          <a:r>
            <a:rPr lang="es-MX" dirty="0"/>
            <a:t>Satisfacer las expectativas de los interesados</a:t>
          </a:r>
        </a:p>
      </dgm:t>
    </dgm:pt>
    <dgm:pt modelId="{33919BF9-B581-4D52-B60B-6BD95562E051}" type="parTrans" cxnId="{BA523ACD-A333-4E14-952F-85730DBF8B54}">
      <dgm:prSet/>
      <dgm:spPr/>
      <dgm:t>
        <a:bodyPr/>
        <a:lstStyle/>
        <a:p>
          <a:endParaRPr lang="es-MX"/>
        </a:p>
      </dgm:t>
    </dgm:pt>
    <dgm:pt modelId="{7F040708-B0C3-4EC6-9388-15888300D3BC}" type="sibTrans" cxnId="{BA523ACD-A333-4E14-952F-85730DBF8B54}">
      <dgm:prSet/>
      <dgm:spPr/>
      <dgm:t>
        <a:bodyPr/>
        <a:lstStyle/>
        <a:p>
          <a:endParaRPr lang="es-MX"/>
        </a:p>
      </dgm:t>
    </dgm:pt>
    <dgm:pt modelId="{3367FFC4-82A6-447A-A545-1577B3F07E0C}">
      <dgm:prSet/>
      <dgm:spPr/>
      <dgm:t>
        <a:bodyPr/>
        <a:lstStyle/>
        <a:p>
          <a:r>
            <a:rPr lang="es-MX" dirty="0"/>
            <a:t>Ser más predecibles</a:t>
          </a:r>
        </a:p>
      </dgm:t>
    </dgm:pt>
    <dgm:pt modelId="{08B5555F-82A4-4574-8464-5C19AB5FAD0E}" type="parTrans" cxnId="{76DB4267-95FB-4213-A39E-70B3197A959E}">
      <dgm:prSet/>
      <dgm:spPr/>
      <dgm:t>
        <a:bodyPr/>
        <a:lstStyle/>
        <a:p>
          <a:endParaRPr lang="es-MX"/>
        </a:p>
      </dgm:t>
    </dgm:pt>
    <dgm:pt modelId="{86D828EC-BA53-4A2D-BD29-7A01B4C1EECE}" type="sibTrans" cxnId="{76DB4267-95FB-4213-A39E-70B3197A959E}">
      <dgm:prSet/>
      <dgm:spPr/>
      <dgm:t>
        <a:bodyPr/>
        <a:lstStyle/>
        <a:p>
          <a:endParaRPr lang="es-MX"/>
        </a:p>
      </dgm:t>
    </dgm:pt>
    <dgm:pt modelId="{39125B95-603D-4499-888F-300C9433956F}">
      <dgm:prSet/>
      <dgm:spPr/>
      <dgm:t>
        <a:bodyPr/>
        <a:lstStyle/>
        <a:p>
          <a:r>
            <a:rPr lang="es-MX" dirty="0"/>
            <a:t>Aumentar las posibilidades de éxito</a:t>
          </a:r>
        </a:p>
      </dgm:t>
    </dgm:pt>
    <dgm:pt modelId="{4125795C-8083-4752-88A0-5FF4DA81EC36}" type="parTrans" cxnId="{0255127E-17A0-4E1F-AAD3-D9BABFD40759}">
      <dgm:prSet/>
      <dgm:spPr/>
      <dgm:t>
        <a:bodyPr/>
        <a:lstStyle/>
        <a:p>
          <a:endParaRPr lang="es-MX"/>
        </a:p>
      </dgm:t>
    </dgm:pt>
    <dgm:pt modelId="{292B99DD-EFE3-4608-A96B-9C83E7B4636E}" type="sibTrans" cxnId="{0255127E-17A0-4E1F-AAD3-D9BABFD40759}">
      <dgm:prSet/>
      <dgm:spPr/>
      <dgm:t>
        <a:bodyPr/>
        <a:lstStyle/>
        <a:p>
          <a:endParaRPr lang="es-MX"/>
        </a:p>
      </dgm:t>
    </dgm:pt>
    <dgm:pt modelId="{A4831B0C-6E1B-4171-9412-3C996815DF67}">
      <dgm:prSet/>
      <dgm:spPr/>
      <dgm:t>
        <a:bodyPr/>
        <a:lstStyle/>
        <a:p>
          <a:r>
            <a:rPr lang="es-MX" dirty="0"/>
            <a:t>Entregar los productos adecuados en el momento adecuado</a:t>
          </a:r>
        </a:p>
      </dgm:t>
    </dgm:pt>
    <dgm:pt modelId="{9DFEF873-EA0C-46EF-B4B8-CF8794268303}" type="parTrans" cxnId="{15A855D5-74DE-4CB4-AFDA-EA8A8BEFC379}">
      <dgm:prSet/>
      <dgm:spPr/>
      <dgm:t>
        <a:bodyPr/>
        <a:lstStyle/>
        <a:p>
          <a:endParaRPr lang="es-MX"/>
        </a:p>
      </dgm:t>
    </dgm:pt>
    <dgm:pt modelId="{AA05D6A9-A4E1-49C5-A502-2D2132816DE3}" type="sibTrans" cxnId="{15A855D5-74DE-4CB4-AFDA-EA8A8BEFC379}">
      <dgm:prSet/>
      <dgm:spPr/>
      <dgm:t>
        <a:bodyPr/>
        <a:lstStyle/>
        <a:p>
          <a:endParaRPr lang="es-MX"/>
        </a:p>
      </dgm:t>
    </dgm:pt>
    <dgm:pt modelId="{1FD19C16-1DBF-445E-9068-BE2878BA6B9F}">
      <dgm:prSet/>
      <dgm:spPr/>
      <dgm:t>
        <a:bodyPr/>
        <a:lstStyle/>
        <a:p>
          <a:r>
            <a:rPr lang="es-MX" dirty="0"/>
            <a:t>Resolver problemas e incidentes</a:t>
          </a:r>
        </a:p>
      </dgm:t>
    </dgm:pt>
    <dgm:pt modelId="{74EFA79B-46DF-4D1E-B05C-650697E1B30B}" type="parTrans" cxnId="{682B99AE-76DF-47F1-BC72-6692CCEF2513}">
      <dgm:prSet/>
      <dgm:spPr/>
      <dgm:t>
        <a:bodyPr/>
        <a:lstStyle/>
        <a:p>
          <a:endParaRPr lang="es-MX"/>
        </a:p>
      </dgm:t>
    </dgm:pt>
    <dgm:pt modelId="{FCB6922B-210A-4ED8-8F13-44404DA68835}" type="sibTrans" cxnId="{682B99AE-76DF-47F1-BC72-6692CCEF2513}">
      <dgm:prSet/>
      <dgm:spPr/>
      <dgm:t>
        <a:bodyPr/>
        <a:lstStyle/>
        <a:p>
          <a:endParaRPr lang="es-MX"/>
        </a:p>
      </dgm:t>
    </dgm:pt>
    <dgm:pt modelId="{85B9820A-C95F-44E7-A1D5-1DCDB904695F}">
      <dgm:prSet/>
      <dgm:spPr/>
      <dgm:t>
        <a:bodyPr/>
        <a:lstStyle/>
        <a:p>
          <a:r>
            <a:rPr lang="es-MX" dirty="0"/>
            <a:t>Responder a los riesgos de manera oportuna</a:t>
          </a:r>
        </a:p>
      </dgm:t>
    </dgm:pt>
    <dgm:pt modelId="{6464EDED-C99F-4844-A28A-04865CC466DC}" type="parTrans" cxnId="{6175977A-11A3-4829-8AEF-FD105E68D547}">
      <dgm:prSet/>
      <dgm:spPr/>
      <dgm:t>
        <a:bodyPr/>
        <a:lstStyle/>
        <a:p>
          <a:endParaRPr lang="es-MX"/>
        </a:p>
      </dgm:t>
    </dgm:pt>
    <dgm:pt modelId="{05760021-75E4-4F89-AC33-3F391E528BDE}" type="sibTrans" cxnId="{6175977A-11A3-4829-8AEF-FD105E68D547}">
      <dgm:prSet/>
      <dgm:spPr/>
      <dgm:t>
        <a:bodyPr/>
        <a:lstStyle/>
        <a:p>
          <a:endParaRPr lang="es-MX"/>
        </a:p>
      </dgm:t>
    </dgm:pt>
    <dgm:pt modelId="{F3F7E51C-1D3E-4424-8090-DBEC44AD258F}">
      <dgm:prSet/>
      <dgm:spPr/>
      <dgm:t>
        <a:bodyPr/>
        <a:lstStyle/>
        <a:p>
          <a:endParaRPr lang="es-MX"/>
        </a:p>
      </dgm:t>
    </dgm:pt>
    <dgm:pt modelId="{248C8346-381E-4754-9DDA-CE7A0FF2AC85}" type="parTrans" cxnId="{B33A48B2-8D42-448D-9AAD-C61025631A71}">
      <dgm:prSet/>
      <dgm:spPr/>
      <dgm:t>
        <a:bodyPr/>
        <a:lstStyle/>
        <a:p>
          <a:endParaRPr lang="es-MX"/>
        </a:p>
      </dgm:t>
    </dgm:pt>
    <dgm:pt modelId="{8ADEB2FB-A179-49F9-AA6F-59FA3A69BFB1}" type="sibTrans" cxnId="{B33A48B2-8D42-448D-9AAD-C61025631A71}">
      <dgm:prSet/>
      <dgm:spPr/>
      <dgm:t>
        <a:bodyPr/>
        <a:lstStyle/>
        <a:p>
          <a:endParaRPr lang="es-MX"/>
        </a:p>
      </dgm:t>
    </dgm:pt>
    <dgm:pt modelId="{73BEE9DF-5491-4EDD-9AE5-61F252525BEE}">
      <dgm:prSet/>
      <dgm:spPr/>
      <dgm:t>
        <a:bodyPr/>
        <a:lstStyle/>
        <a:p>
          <a:endParaRPr lang="es-MX"/>
        </a:p>
      </dgm:t>
    </dgm:pt>
    <dgm:pt modelId="{42BDE5EB-DE3C-48E8-A815-AB81250AEBB2}" type="parTrans" cxnId="{2D1A2070-52C0-4CD0-82B8-43F222010BD1}">
      <dgm:prSet/>
      <dgm:spPr/>
      <dgm:t>
        <a:bodyPr/>
        <a:lstStyle/>
        <a:p>
          <a:endParaRPr lang="es-MX"/>
        </a:p>
      </dgm:t>
    </dgm:pt>
    <dgm:pt modelId="{A4907C62-DD06-4085-BDD9-12D3AEB1A93E}" type="sibTrans" cxnId="{2D1A2070-52C0-4CD0-82B8-43F222010BD1}">
      <dgm:prSet/>
      <dgm:spPr/>
      <dgm:t>
        <a:bodyPr/>
        <a:lstStyle/>
        <a:p>
          <a:endParaRPr lang="es-MX"/>
        </a:p>
      </dgm:t>
    </dgm:pt>
    <dgm:pt modelId="{5AD5BAF5-D45A-49CB-B565-0E0970670F8C}">
      <dgm:prSet/>
      <dgm:spPr/>
      <dgm:t>
        <a:bodyPr/>
        <a:lstStyle/>
        <a:p>
          <a:endParaRPr lang="es-MX"/>
        </a:p>
      </dgm:t>
    </dgm:pt>
    <dgm:pt modelId="{DB792256-38AF-4305-8EDC-3C032740F3F3}" type="parTrans" cxnId="{41C01DA8-B70C-4978-94E0-BB8CCEFF6306}">
      <dgm:prSet/>
      <dgm:spPr/>
      <dgm:t>
        <a:bodyPr/>
        <a:lstStyle/>
        <a:p>
          <a:endParaRPr lang="es-MX"/>
        </a:p>
      </dgm:t>
    </dgm:pt>
    <dgm:pt modelId="{2EF085CF-0185-48B9-9F4F-0BE337FF938B}" type="sibTrans" cxnId="{41C01DA8-B70C-4978-94E0-BB8CCEFF6306}">
      <dgm:prSet/>
      <dgm:spPr/>
      <dgm:t>
        <a:bodyPr/>
        <a:lstStyle/>
        <a:p>
          <a:endParaRPr lang="es-MX"/>
        </a:p>
      </dgm:t>
    </dgm:pt>
    <dgm:pt modelId="{1CCB5BF0-984C-4629-A39A-78278EFCF168}">
      <dgm:prSet/>
      <dgm:spPr/>
      <dgm:t>
        <a:bodyPr/>
        <a:lstStyle/>
        <a:p>
          <a:endParaRPr lang="es-MX"/>
        </a:p>
      </dgm:t>
    </dgm:pt>
    <dgm:pt modelId="{D4739903-5C97-4C79-9AB7-BFDC21BE9DC5}" type="parTrans" cxnId="{2A786D2E-8592-4D9B-BB2B-A563533FD8AD}">
      <dgm:prSet/>
      <dgm:spPr/>
      <dgm:t>
        <a:bodyPr/>
        <a:lstStyle/>
        <a:p>
          <a:endParaRPr lang="es-MX"/>
        </a:p>
      </dgm:t>
    </dgm:pt>
    <dgm:pt modelId="{7F8B3298-851F-4A32-9BA2-E3636441514E}" type="sibTrans" cxnId="{2A786D2E-8592-4D9B-BB2B-A563533FD8AD}">
      <dgm:prSet/>
      <dgm:spPr/>
      <dgm:t>
        <a:bodyPr/>
        <a:lstStyle/>
        <a:p>
          <a:endParaRPr lang="es-MX"/>
        </a:p>
      </dgm:t>
    </dgm:pt>
    <dgm:pt modelId="{E8FA7AF1-4BC2-458E-8037-40E234B562E4}">
      <dgm:prSet/>
      <dgm:spPr/>
      <dgm:t>
        <a:bodyPr/>
        <a:lstStyle/>
        <a:p>
          <a:endParaRPr lang="es-MX"/>
        </a:p>
      </dgm:t>
    </dgm:pt>
    <dgm:pt modelId="{FC69B742-B64B-4D55-AB40-271C9CE58806}" type="parTrans" cxnId="{E9B23C10-8D36-494D-BD19-5938855CDABA}">
      <dgm:prSet/>
      <dgm:spPr/>
      <dgm:t>
        <a:bodyPr/>
        <a:lstStyle/>
        <a:p>
          <a:endParaRPr lang="es-MX"/>
        </a:p>
      </dgm:t>
    </dgm:pt>
    <dgm:pt modelId="{5B118701-8312-4070-8051-B9EB6E533093}" type="sibTrans" cxnId="{E9B23C10-8D36-494D-BD19-5938855CDABA}">
      <dgm:prSet/>
      <dgm:spPr/>
      <dgm:t>
        <a:bodyPr/>
        <a:lstStyle/>
        <a:p>
          <a:endParaRPr lang="es-MX"/>
        </a:p>
      </dgm:t>
    </dgm:pt>
    <dgm:pt modelId="{B9F6C4D0-E2A1-4CF9-A2DF-C48166EE0CF1}" type="pres">
      <dgm:prSet presAssocID="{94228863-D860-449B-B7B2-2C22938C0753}" presName="Name0" presStyleCnt="0">
        <dgm:presLayoutVars>
          <dgm:chMax val="7"/>
          <dgm:chPref val="7"/>
          <dgm:dir/>
        </dgm:presLayoutVars>
      </dgm:prSet>
      <dgm:spPr/>
    </dgm:pt>
    <dgm:pt modelId="{E6A4FD79-CA73-4207-A4B5-B109A1C92E4E}" type="pres">
      <dgm:prSet presAssocID="{94228863-D860-449B-B7B2-2C22938C0753}" presName="Name1" presStyleCnt="0"/>
      <dgm:spPr/>
    </dgm:pt>
    <dgm:pt modelId="{2AF653F5-A6F3-47C6-9559-CBED511BD4CE}" type="pres">
      <dgm:prSet presAssocID="{94228863-D860-449B-B7B2-2C22938C0753}" presName="cycle" presStyleCnt="0"/>
      <dgm:spPr/>
    </dgm:pt>
    <dgm:pt modelId="{708CB195-4425-4B78-9040-4575322D01B5}" type="pres">
      <dgm:prSet presAssocID="{94228863-D860-449B-B7B2-2C22938C0753}" presName="srcNode" presStyleLbl="node1" presStyleIdx="0" presStyleCnt="7"/>
      <dgm:spPr/>
    </dgm:pt>
    <dgm:pt modelId="{9BDB1E4C-5D13-403E-81C6-AE6BEE734241}" type="pres">
      <dgm:prSet presAssocID="{94228863-D860-449B-B7B2-2C22938C0753}" presName="conn" presStyleLbl="parChTrans1D2" presStyleIdx="0" presStyleCnt="1"/>
      <dgm:spPr/>
    </dgm:pt>
    <dgm:pt modelId="{79FB1ECB-25B5-4A19-9D2A-543802984C2E}" type="pres">
      <dgm:prSet presAssocID="{94228863-D860-449B-B7B2-2C22938C0753}" presName="extraNode" presStyleLbl="node1" presStyleIdx="0" presStyleCnt="7"/>
      <dgm:spPr/>
    </dgm:pt>
    <dgm:pt modelId="{9F1A48E9-9D41-40D5-82BD-4D75622032D7}" type="pres">
      <dgm:prSet presAssocID="{94228863-D860-449B-B7B2-2C22938C0753}" presName="dstNode" presStyleLbl="node1" presStyleIdx="0" presStyleCnt="7"/>
      <dgm:spPr/>
    </dgm:pt>
    <dgm:pt modelId="{3B30F9F5-D7D8-4352-9E5A-3F1ED8801B22}" type="pres">
      <dgm:prSet presAssocID="{FE6A5734-A8B2-4FC0-8E6C-904E945E4967}" presName="text_1" presStyleLbl="node1" presStyleIdx="0" presStyleCnt="7">
        <dgm:presLayoutVars>
          <dgm:bulletEnabled val="1"/>
        </dgm:presLayoutVars>
      </dgm:prSet>
      <dgm:spPr/>
    </dgm:pt>
    <dgm:pt modelId="{448FAC49-38E6-455F-8A68-6CB995E32555}" type="pres">
      <dgm:prSet presAssocID="{FE6A5734-A8B2-4FC0-8E6C-904E945E4967}" presName="accent_1" presStyleCnt="0"/>
      <dgm:spPr/>
    </dgm:pt>
    <dgm:pt modelId="{3A0CA91E-46D9-43D5-9C12-024E3DA5B175}" type="pres">
      <dgm:prSet presAssocID="{FE6A5734-A8B2-4FC0-8E6C-904E945E4967}" presName="accentRepeatNode" presStyleLbl="solidFgAcc1" presStyleIdx="0" presStyleCnt="7"/>
      <dgm:spPr/>
    </dgm:pt>
    <dgm:pt modelId="{62659257-F244-47B9-B90F-F8CA12BF8BE3}" type="pres">
      <dgm:prSet presAssocID="{444DC553-5322-4603-907C-7FAFF780BDCF}" presName="text_2" presStyleLbl="node1" presStyleIdx="1" presStyleCnt="7">
        <dgm:presLayoutVars>
          <dgm:bulletEnabled val="1"/>
        </dgm:presLayoutVars>
      </dgm:prSet>
      <dgm:spPr/>
    </dgm:pt>
    <dgm:pt modelId="{D234F748-A895-4C35-829A-A35CEEE8FFC6}" type="pres">
      <dgm:prSet presAssocID="{444DC553-5322-4603-907C-7FAFF780BDCF}" presName="accent_2" presStyleCnt="0"/>
      <dgm:spPr/>
    </dgm:pt>
    <dgm:pt modelId="{EE766066-8189-4303-B83A-4FE0B98D8142}" type="pres">
      <dgm:prSet presAssocID="{444DC553-5322-4603-907C-7FAFF780BDCF}" presName="accentRepeatNode" presStyleLbl="solidFgAcc1" presStyleIdx="1" presStyleCnt="7"/>
      <dgm:spPr/>
    </dgm:pt>
    <dgm:pt modelId="{805A5D7C-4396-46A0-A9A6-0F2FF46ACBF1}" type="pres">
      <dgm:prSet presAssocID="{3367FFC4-82A6-447A-A545-1577B3F07E0C}" presName="text_3" presStyleLbl="node1" presStyleIdx="2" presStyleCnt="7">
        <dgm:presLayoutVars>
          <dgm:bulletEnabled val="1"/>
        </dgm:presLayoutVars>
      </dgm:prSet>
      <dgm:spPr/>
    </dgm:pt>
    <dgm:pt modelId="{3EB33DC0-ADE6-4C12-BB44-0F1C651974F2}" type="pres">
      <dgm:prSet presAssocID="{3367FFC4-82A6-447A-A545-1577B3F07E0C}" presName="accent_3" presStyleCnt="0"/>
      <dgm:spPr/>
    </dgm:pt>
    <dgm:pt modelId="{F6DD4558-57EE-4E8B-92D6-C94B199DAFDA}" type="pres">
      <dgm:prSet presAssocID="{3367FFC4-82A6-447A-A545-1577B3F07E0C}" presName="accentRepeatNode" presStyleLbl="solidFgAcc1" presStyleIdx="2" presStyleCnt="7"/>
      <dgm:spPr/>
    </dgm:pt>
    <dgm:pt modelId="{26749437-B7D1-464B-8A86-A99C93621676}" type="pres">
      <dgm:prSet presAssocID="{39125B95-603D-4499-888F-300C9433956F}" presName="text_4" presStyleLbl="node1" presStyleIdx="3" presStyleCnt="7">
        <dgm:presLayoutVars>
          <dgm:bulletEnabled val="1"/>
        </dgm:presLayoutVars>
      </dgm:prSet>
      <dgm:spPr/>
    </dgm:pt>
    <dgm:pt modelId="{7F90FF05-733C-4644-B6D6-F8DD60A8E443}" type="pres">
      <dgm:prSet presAssocID="{39125B95-603D-4499-888F-300C9433956F}" presName="accent_4" presStyleCnt="0"/>
      <dgm:spPr/>
    </dgm:pt>
    <dgm:pt modelId="{10992B15-6902-4B76-ABAA-8027BB6EC4E4}" type="pres">
      <dgm:prSet presAssocID="{39125B95-603D-4499-888F-300C9433956F}" presName="accentRepeatNode" presStyleLbl="solidFgAcc1" presStyleIdx="3" presStyleCnt="7"/>
      <dgm:spPr/>
    </dgm:pt>
    <dgm:pt modelId="{F10F7312-C73E-429A-B819-055151D99E4C}" type="pres">
      <dgm:prSet presAssocID="{A4831B0C-6E1B-4171-9412-3C996815DF67}" presName="text_5" presStyleLbl="node1" presStyleIdx="4" presStyleCnt="7">
        <dgm:presLayoutVars>
          <dgm:bulletEnabled val="1"/>
        </dgm:presLayoutVars>
      </dgm:prSet>
      <dgm:spPr/>
    </dgm:pt>
    <dgm:pt modelId="{DAEA2088-990C-4285-88AB-06920193AA1D}" type="pres">
      <dgm:prSet presAssocID="{A4831B0C-6E1B-4171-9412-3C996815DF67}" presName="accent_5" presStyleCnt="0"/>
      <dgm:spPr/>
    </dgm:pt>
    <dgm:pt modelId="{8699DDF2-C51D-4B40-A077-FD3695D70D36}" type="pres">
      <dgm:prSet presAssocID="{A4831B0C-6E1B-4171-9412-3C996815DF67}" presName="accentRepeatNode" presStyleLbl="solidFgAcc1" presStyleIdx="4" presStyleCnt="7"/>
      <dgm:spPr/>
    </dgm:pt>
    <dgm:pt modelId="{7521F327-D627-44F4-BD4D-DD3F46FAC373}" type="pres">
      <dgm:prSet presAssocID="{1FD19C16-1DBF-445E-9068-BE2878BA6B9F}" presName="text_6" presStyleLbl="node1" presStyleIdx="5" presStyleCnt="7">
        <dgm:presLayoutVars>
          <dgm:bulletEnabled val="1"/>
        </dgm:presLayoutVars>
      </dgm:prSet>
      <dgm:spPr/>
    </dgm:pt>
    <dgm:pt modelId="{F7D40B35-BC51-490E-99FC-0D88244F6428}" type="pres">
      <dgm:prSet presAssocID="{1FD19C16-1DBF-445E-9068-BE2878BA6B9F}" presName="accent_6" presStyleCnt="0"/>
      <dgm:spPr/>
    </dgm:pt>
    <dgm:pt modelId="{138B6D10-119D-427D-9F6C-767D36687C6D}" type="pres">
      <dgm:prSet presAssocID="{1FD19C16-1DBF-445E-9068-BE2878BA6B9F}" presName="accentRepeatNode" presStyleLbl="solidFgAcc1" presStyleIdx="5" presStyleCnt="7"/>
      <dgm:spPr/>
    </dgm:pt>
    <dgm:pt modelId="{C0171391-11F6-42E1-8965-3E9F983420F3}" type="pres">
      <dgm:prSet presAssocID="{85B9820A-C95F-44E7-A1D5-1DCDB904695F}" presName="text_7" presStyleLbl="node1" presStyleIdx="6" presStyleCnt="7">
        <dgm:presLayoutVars>
          <dgm:bulletEnabled val="1"/>
        </dgm:presLayoutVars>
      </dgm:prSet>
      <dgm:spPr/>
    </dgm:pt>
    <dgm:pt modelId="{02F4B82F-9042-464F-9848-370301F0CD30}" type="pres">
      <dgm:prSet presAssocID="{85B9820A-C95F-44E7-A1D5-1DCDB904695F}" presName="accent_7" presStyleCnt="0"/>
      <dgm:spPr/>
    </dgm:pt>
    <dgm:pt modelId="{5F08DA81-8B98-4BA3-A305-052C27FA4320}" type="pres">
      <dgm:prSet presAssocID="{85B9820A-C95F-44E7-A1D5-1DCDB904695F}" presName="accentRepeatNode" presStyleLbl="solidFgAcc1" presStyleIdx="6" presStyleCnt="7"/>
      <dgm:spPr/>
    </dgm:pt>
  </dgm:ptLst>
  <dgm:cxnLst>
    <dgm:cxn modelId="{E9B23C10-8D36-494D-BD19-5938855CDABA}" srcId="{94228863-D860-449B-B7B2-2C22938C0753}" destId="{E8FA7AF1-4BC2-458E-8037-40E234B562E4}" srcOrd="11" destOrd="0" parTransId="{FC69B742-B64B-4D55-AB40-271C9CE58806}" sibTransId="{5B118701-8312-4070-8051-B9EB6E533093}"/>
    <dgm:cxn modelId="{79B22815-1E3D-4E62-B15B-B5C8D867DF56}" type="presOf" srcId="{85B9820A-C95F-44E7-A1D5-1DCDB904695F}" destId="{C0171391-11F6-42E1-8965-3E9F983420F3}" srcOrd="0" destOrd="0" presId="urn:microsoft.com/office/officeart/2008/layout/VerticalCurvedList"/>
    <dgm:cxn modelId="{2A786D2E-8592-4D9B-BB2B-A563533FD8AD}" srcId="{94228863-D860-449B-B7B2-2C22938C0753}" destId="{1CCB5BF0-984C-4629-A39A-78278EFCF168}" srcOrd="10" destOrd="0" parTransId="{D4739903-5C97-4C79-9AB7-BFDC21BE9DC5}" sibTransId="{7F8B3298-851F-4A32-9BA2-E3636441514E}"/>
    <dgm:cxn modelId="{3579863C-E66F-4A7A-ACCB-34F9B2B0BED6}" type="presOf" srcId="{444DC553-5322-4603-907C-7FAFF780BDCF}" destId="{62659257-F244-47B9-B90F-F8CA12BF8BE3}" srcOrd="0" destOrd="0" presId="urn:microsoft.com/office/officeart/2008/layout/VerticalCurvedList"/>
    <dgm:cxn modelId="{3F395D4B-E04A-4958-8376-0CE0312AB1ED}" type="presOf" srcId="{3367FFC4-82A6-447A-A545-1577B3F07E0C}" destId="{805A5D7C-4396-46A0-A9A6-0F2FF46ACBF1}" srcOrd="0" destOrd="0" presId="urn:microsoft.com/office/officeart/2008/layout/VerticalCurvedList"/>
    <dgm:cxn modelId="{6025854B-9B4C-44FE-8350-76071763D121}" type="presOf" srcId="{FE6A5734-A8B2-4FC0-8E6C-904E945E4967}" destId="{3B30F9F5-D7D8-4352-9E5A-3F1ED8801B22}" srcOrd="0" destOrd="0" presId="urn:microsoft.com/office/officeart/2008/layout/VerticalCurvedList"/>
    <dgm:cxn modelId="{70DDAD55-37AF-4295-9B2D-EC0C796C557F}" type="presOf" srcId="{1FD19C16-1DBF-445E-9068-BE2878BA6B9F}" destId="{7521F327-D627-44F4-BD4D-DD3F46FAC373}" srcOrd="0" destOrd="0" presId="urn:microsoft.com/office/officeart/2008/layout/VerticalCurvedList"/>
    <dgm:cxn modelId="{75666D5C-4773-446A-8341-17DFBD140118}" type="presOf" srcId="{A4831B0C-6E1B-4171-9412-3C996815DF67}" destId="{F10F7312-C73E-429A-B819-055151D99E4C}" srcOrd="0" destOrd="0" presId="urn:microsoft.com/office/officeart/2008/layout/VerticalCurvedList"/>
    <dgm:cxn modelId="{76DB4267-95FB-4213-A39E-70B3197A959E}" srcId="{94228863-D860-449B-B7B2-2C22938C0753}" destId="{3367FFC4-82A6-447A-A545-1577B3F07E0C}" srcOrd="2" destOrd="0" parTransId="{08B5555F-82A4-4574-8464-5C19AB5FAD0E}" sibTransId="{86D828EC-BA53-4A2D-BD29-7A01B4C1EECE}"/>
    <dgm:cxn modelId="{2D1A2070-52C0-4CD0-82B8-43F222010BD1}" srcId="{94228863-D860-449B-B7B2-2C22938C0753}" destId="{73BEE9DF-5491-4EDD-9AE5-61F252525BEE}" srcOrd="8" destOrd="0" parTransId="{42BDE5EB-DE3C-48E8-A815-AB81250AEBB2}" sibTransId="{A4907C62-DD06-4085-BDD9-12D3AEB1A93E}"/>
    <dgm:cxn modelId="{E2E1CC77-23AA-405F-9408-9D7FD850677E}" type="presOf" srcId="{DB12B634-23FA-4663-80E6-57DEAFA93D2A}" destId="{9BDB1E4C-5D13-403E-81C6-AE6BEE734241}" srcOrd="0" destOrd="0" presId="urn:microsoft.com/office/officeart/2008/layout/VerticalCurvedList"/>
    <dgm:cxn modelId="{6175977A-11A3-4829-8AEF-FD105E68D547}" srcId="{94228863-D860-449B-B7B2-2C22938C0753}" destId="{85B9820A-C95F-44E7-A1D5-1DCDB904695F}" srcOrd="6" destOrd="0" parTransId="{6464EDED-C99F-4844-A28A-04865CC466DC}" sibTransId="{05760021-75E4-4F89-AC33-3F391E528BDE}"/>
    <dgm:cxn modelId="{0255127E-17A0-4E1F-AAD3-D9BABFD40759}" srcId="{94228863-D860-449B-B7B2-2C22938C0753}" destId="{39125B95-603D-4499-888F-300C9433956F}" srcOrd="3" destOrd="0" parTransId="{4125795C-8083-4752-88A0-5FF4DA81EC36}" sibTransId="{292B99DD-EFE3-4608-A96B-9C83E7B4636E}"/>
    <dgm:cxn modelId="{970B6A8C-6771-4432-AA87-7624B32E2532}" srcId="{94228863-D860-449B-B7B2-2C22938C0753}" destId="{FE6A5734-A8B2-4FC0-8E6C-904E945E4967}" srcOrd="0" destOrd="0" parTransId="{D1A7F968-77E7-4790-886D-A8E0031F4ED9}" sibTransId="{DB12B634-23FA-4663-80E6-57DEAFA93D2A}"/>
    <dgm:cxn modelId="{41C01DA8-B70C-4978-94E0-BB8CCEFF6306}" srcId="{94228863-D860-449B-B7B2-2C22938C0753}" destId="{5AD5BAF5-D45A-49CB-B565-0E0970670F8C}" srcOrd="9" destOrd="0" parTransId="{DB792256-38AF-4305-8EDC-3C032740F3F3}" sibTransId="{2EF085CF-0185-48B9-9F4F-0BE337FF938B}"/>
    <dgm:cxn modelId="{D051AEAB-1758-4EF2-82CB-172D06E2861F}" type="presOf" srcId="{94228863-D860-449B-B7B2-2C22938C0753}" destId="{B9F6C4D0-E2A1-4CF9-A2DF-C48166EE0CF1}" srcOrd="0" destOrd="0" presId="urn:microsoft.com/office/officeart/2008/layout/VerticalCurvedList"/>
    <dgm:cxn modelId="{682B99AE-76DF-47F1-BC72-6692CCEF2513}" srcId="{94228863-D860-449B-B7B2-2C22938C0753}" destId="{1FD19C16-1DBF-445E-9068-BE2878BA6B9F}" srcOrd="5" destOrd="0" parTransId="{74EFA79B-46DF-4D1E-B05C-650697E1B30B}" sibTransId="{FCB6922B-210A-4ED8-8F13-44404DA68835}"/>
    <dgm:cxn modelId="{B33A48B2-8D42-448D-9AAD-C61025631A71}" srcId="{94228863-D860-449B-B7B2-2C22938C0753}" destId="{F3F7E51C-1D3E-4424-8090-DBEC44AD258F}" srcOrd="7" destOrd="0" parTransId="{248C8346-381E-4754-9DDA-CE7A0FF2AC85}" sibTransId="{8ADEB2FB-A179-49F9-AA6F-59FA3A69BFB1}"/>
    <dgm:cxn modelId="{BA523ACD-A333-4E14-952F-85730DBF8B54}" srcId="{94228863-D860-449B-B7B2-2C22938C0753}" destId="{444DC553-5322-4603-907C-7FAFF780BDCF}" srcOrd="1" destOrd="0" parTransId="{33919BF9-B581-4D52-B60B-6BD95562E051}" sibTransId="{7F040708-B0C3-4EC6-9388-15888300D3BC}"/>
    <dgm:cxn modelId="{8C6D4FCD-0937-4925-8F81-C1F18DEE3F1E}" type="presOf" srcId="{39125B95-603D-4499-888F-300C9433956F}" destId="{26749437-B7D1-464B-8A86-A99C93621676}" srcOrd="0" destOrd="0" presId="urn:microsoft.com/office/officeart/2008/layout/VerticalCurvedList"/>
    <dgm:cxn modelId="{15A855D5-74DE-4CB4-AFDA-EA8A8BEFC379}" srcId="{94228863-D860-449B-B7B2-2C22938C0753}" destId="{A4831B0C-6E1B-4171-9412-3C996815DF67}" srcOrd="4" destOrd="0" parTransId="{9DFEF873-EA0C-46EF-B4B8-CF8794268303}" sibTransId="{AA05D6A9-A4E1-49C5-A502-2D2132816DE3}"/>
    <dgm:cxn modelId="{796AC0CC-4007-466D-A55D-4F11CE498E8A}" type="presParOf" srcId="{B9F6C4D0-E2A1-4CF9-A2DF-C48166EE0CF1}" destId="{E6A4FD79-CA73-4207-A4B5-B109A1C92E4E}" srcOrd="0" destOrd="0" presId="urn:microsoft.com/office/officeart/2008/layout/VerticalCurvedList"/>
    <dgm:cxn modelId="{64A776EA-6BF5-47A0-9F49-85FFB750C63E}" type="presParOf" srcId="{E6A4FD79-CA73-4207-A4B5-B109A1C92E4E}" destId="{2AF653F5-A6F3-47C6-9559-CBED511BD4CE}" srcOrd="0" destOrd="0" presId="urn:microsoft.com/office/officeart/2008/layout/VerticalCurvedList"/>
    <dgm:cxn modelId="{F4F14262-61B4-426B-9156-D4C41F82B8DB}" type="presParOf" srcId="{2AF653F5-A6F3-47C6-9559-CBED511BD4CE}" destId="{708CB195-4425-4B78-9040-4575322D01B5}" srcOrd="0" destOrd="0" presId="urn:microsoft.com/office/officeart/2008/layout/VerticalCurvedList"/>
    <dgm:cxn modelId="{3A715BA6-914D-4954-A44F-1D13C6E78097}" type="presParOf" srcId="{2AF653F5-A6F3-47C6-9559-CBED511BD4CE}" destId="{9BDB1E4C-5D13-403E-81C6-AE6BEE734241}" srcOrd="1" destOrd="0" presId="urn:microsoft.com/office/officeart/2008/layout/VerticalCurvedList"/>
    <dgm:cxn modelId="{5BF1BC4E-913B-4487-AF47-FE5A065BF22E}" type="presParOf" srcId="{2AF653F5-A6F3-47C6-9559-CBED511BD4CE}" destId="{79FB1ECB-25B5-4A19-9D2A-543802984C2E}" srcOrd="2" destOrd="0" presId="urn:microsoft.com/office/officeart/2008/layout/VerticalCurvedList"/>
    <dgm:cxn modelId="{B389BBB3-749E-406F-AB9F-7FCC0C8FFAEE}" type="presParOf" srcId="{2AF653F5-A6F3-47C6-9559-CBED511BD4CE}" destId="{9F1A48E9-9D41-40D5-82BD-4D75622032D7}" srcOrd="3" destOrd="0" presId="urn:microsoft.com/office/officeart/2008/layout/VerticalCurvedList"/>
    <dgm:cxn modelId="{11540EC4-038D-4AA8-9B7E-0B47776587EA}" type="presParOf" srcId="{E6A4FD79-CA73-4207-A4B5-B109A1C92E4E}" destId="{3B30F9F5-D7D8-4352-9E5A-3F1ED8801B22}" srcOrd="1" destOrd="0" presId="urn:microsoft.com/office/officeart/2008/layout/VerticalCurvedList"/>
    <dgm:cxn modelId="{D41979FA-B408-41E1-9BB4-D0F586A4844C}" type="presParOf" srcId="{E6A4FD79-CA73-4207-A4B5-B109A1C92E4E}" destId="{448FAC49-38E6-455F-8A68-6CB995E32555}" srcOrd="2" destOrd="0" presId="urn:microsoft.com/office/officeart/2008/layout/VerticalCurvedList"/>
    <dgm:cxn modelId="{A36DC79E-BAB7-4569-BE61-B8C852EEB68B}" type="presParOf" srcId="{448FAC49-38E6-455F-8A68-6CB995E32555}" destId="{3A0CA91E-46D9-43D5-9C12-024E3DA5B175}" srcOrd="0" destOrd="0" presId="urn:microsoft.com/office/officeart/2008/layout/VerticalCurvedList"/>
    <dgm:cxn modelId="{5773F2AF-5146-4F2D-8A4A-4140C5C20A9E}" type="presParOf" srcId="{E6A4FD79-CA73-4207-A4B5-B109A1C92E4E}" destId="{62659257-F244-47B9-B90F-F8CA12BF8BE3}" srcOrd="3" destOrd="0" presId="urn:microsoft.com/office/officeart/2008/layout/VerticalCurvedList"/>
    <dgm:cxn modelId="{3143D1D8-2E8E-48E5-89E8-A27403E55FB6}" type="presParOf" srcId="{E6A4FD79-CA73-4207-A4B5-B109A1C92E4E}" destId="{D234F748-A895-4C35-829A-A35CEEE8FFC6}" srcOrd="4" destOrd="0" presId="urn:microsoft.com/office/officeart/2008/layout/VerticalCurvedList"/>
    <dgm:cxn modelId="{7629E353-7D98-4D10-BD53-BE357CD2EDF7}" type="presParOf" srcId="{D234F748-A895-4C35-829A-A35CEEE8FFC6}" destId="{EE766066-8189-4303-B83A-4FE0B98D8142}" srcOrd="0" destOrd="0" presId="urn:microsoft.com/office/officeart/2008/layout/VerticalCurvedList"/>
    <dgm:cxn modelId="{D228EA71-DABE-4253-B244-9868F3AC7082}" type="presParOf" srcId="{E6A4FD79-CA73-4207-A4B5-B109A1C92E4E}" destId="{805A5D7C-4396-46A0-A9A6-0F2FF46ACBF1}" srcOrd="5" destOrd="0" presId="urn:microsoft.com/office/officeart/2008/layout/VerticalCurvedList"/>
    <dgm:cxn modelId="{5AFA8373-D540-457C-B323-C84E8F2F2B7D}" type="presParOf" srcId="{E6A4FD79-CA73-4207-A4B5-B109A1C92E4E}" destId="{3EB33DC0-ADE6-4C12-BB44-0F1C651974F2}" srcOrd="6" destOrd="0" presId="urn:microsoft.com/office/officeart/2008/layout/VerticalCurvedList"/>
    <dgm:cxn modelId="{1F9F577F-35C1-45EC-9E49-E90B38826C0C}" type="presParOf" srcId="{3EB33DC0-ADE6-4C12-BB44-0F1C651974F2}" destId="{F6DD4558-57EE-4E8B-92D6-C94B199DAFDA}" srcOrd="0" destOrd="0" presId="urn:microsoft.com/office/officeart/2008/layout/VerticalCurvedList"/>
    <dgm:cxn modelId="{D96BCDC7-4F94-4460-8EAD-BDDD02EA623C}" type="presParOf" srcId="{E6A4FD79-CA73-4207-A4B5-B109A1C92E4E}" destId="{26749437-B7D1-464B-8A86-A99C93621676}" srcOrd="7" destOrd="0" presId="urn:microsoft.com/office/officeart/2008/layout/VerticalCurvedList"/>
    <dgm:cxn modelId="{CE470930-CA3C-48D8-877C-2174AE099CA1}" type="presParOf" srcId="{E6A4FD79-CA73-4207-A4B5-B109A1C92E4E}" destId="{7F90FF05-733C-4644-B6D6-F8DD60A8E443}" srcOrd="8" destOrd="0" presId="urn:microsoft.com/office/officeart/2008/layout/VerticalCurvedList"/>
    <dgm:cxn modelId="{E19E68D4-A6E1-4F27-8C75-B21DDB55A97F}" type="presParOf" srcId="{7F90FF05-733C-4644-B6D6-F8DD60A8E443}" destId="{10992B15-6902-4B76-ABAA-8027BB6EC4E4}" srcOrd="0" destOrd="0" presId="urn:microsoft.com/office/officeart/2008/layout/VerticalCurvedList"/>
    <dgm:cxn modelId="{769C5413-075C-4B8D-BB5A-48863ABCC1D4}" type="presParOf" srcId="{E6A4FD79-CA73-4207-A4B5-B109A1C92E4E}" destId="{F10F7312-C73E-429A-B819-055151D99E4C}" srcOrd="9" destOrd="0" presId="urn:microsoft.com/office/officeart/2008/layout/VerticalCurvedList"/>
    <dgm:cxn modelId="{2C0CF7FF-C7B1-4DD0-BFFD-4EDEA796281C}" type="presParOf" srcId="{E6A4FD79-CA73-4207-A4B5-B109A1C92E4E}" destId="{DAEA2088-990C-4285-88AB-06920193AA1D}" srcOrd="10" destOrd="0" presId="urn:microsoft.com/office/officeart/2008/layout/VerticalCurvedList"/>
    <dgm:cxn modelId="{4E555055-E45C-4183-A185-1FCF501B8BE7}" type="presParOf" srcId="{DAEA2088-990C-4285-88AB-06920193AA1D}" destId="{8699DDF2-C51D-4B40-A077-FD3695D70D36}" srcOrd="0" destOrd="0" presId="urn:microsoft.com/office/officeart/2008/layout/VerticalCurvedList"/>
    <dgm:cxn modelId="{0B483685-5E11-4BE8-85BC-442675696963}" type="presParOf" srcId="{E6A4FD79-CA73-4207-A4B5-B109A1C92E4E}" destId="{7521F327-D627-44F4-BD4D-DD3F46FAC373}" srcOrd="11" destOrd="0" presId="urn:microsoft.com/office/officeart/2008/layout/VerticalCurvedList"/>
    <dgm:cxn modelId="{1CCECD4A-FAFB-4ECB-936F-3517397CC440}" type="presParOf" srcId="{E6A4FD79-CA73-4207-A4B5-B109A1C92E4E}" destId="{F7D40B35-BC51-490E-99FC-0D88244F6428}" srcOrd="12" destOrd="0" presId="urn:microsoft.com/office/officeart/2008/layout/VerticalCurvedList"/>
    <dgm:cxn modelId="{B756EB79-272B-4B04-B444-484353891C1F}" type="presParOf" srcId="{F7D40B35-BC51-490E-99FC-0D88244F6428}" destId="{138B6D10-119D-427D-9F6C-767D36687C6D}" srcOrd="0" destOrd="0" presId="urn:microsoft.com/office/officeart/2008/layout/VerticalCurvedList"/>
    <dgm:cxn modelId="{380F473A-23D1-4418-A507-04CB28ADFBAA}" type="presParOf" srcId="{E6A4FD79-CA73-4207-A4B5-B109A1C92E4E}" destId="{C0171391-11F6-42E1-8965-3E9F983420F3}" srcOrd="13" destOrd="0" presId="urn:microsoft.com/office/officeart/2008/layout/VerticalCurvedList"/>
    <dgm:cxn modelId="{70DD5BFE-8ECA-45EF-9D22-2DA63E01A43A}" type="presParOf" srcId="{E6A4FD79-CA73-4207-A4B5-B109A1C92E4E}" destId="{02F4B82F-9042-464F-9848-370301F0CD30}" srcOrd="14" destOrd="0" presId="urn:microsoft.com/office/officeart/2008/layout/VerticalCurvedList"/>
    <dgm:cxn modelId="{64B20188-6E30-477E-A4A6-1DFCCBD6AAB1}" type="presParOf" srcId="{02F4B82F-9042-464F-9848-370301F0CD30}" destId="{5F08DA81-8B98-4BA3-A305-052C27FA43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483AA1-CD9E-4BB1-969D-81A89D84F2E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MX"/>
        </a:p>
      </dgm:t>
    </dgm:pt>
    <dgm:pt modelId="{C31CFD32-1360-4561-BA2C-997DA9684AAA}">
      <dgm:prSet phldrT="[Texto]"/>
      <dgm:spPr/>
      <dgm:t>
        <a:bodyPr/>
        <a:lstStyle/>
        <a:p>
          <a:r>
            <a:rPr lang="es-MX"/>
            <a:t>¿Cómo se medirá el avance? </a:t>
          </a:r>
          <a:endParaRPr lang="es-MX" dirty="0"/>
        </a:p>
      </dgm:t>
    </dgm:pt>
    <dgm:pt modelId="{761D0042-C7D9-461F-A156-611A238913AA}" type="parTrans" cxnId="{2D2D1664-CD21-4926-9ABA-9E9C72644CE2}">
      <dgm:prSet/>
      <dgm:spPr/>
      <dgm:t>
        <a:bodyPr/>
        <a:lstStyle/>
        <a:p>
          <a:endParaRPr lang="es-MX"/>
        </a:p>
      </dgm:t>
    </dgm:pt>
    <dgm:pt modelId="{28631F89-8973-41FB-ABCB-567BC359EE9B}" type="sibTrans" cxnId="{2D2D1664-CD21-4926-9ABA-9E9C72644CE2}">
      <dgm:prSet/>
      <dgm:spPr/>
      <dgm:t>
        <a:bodyPr/>
        <a:lstStyle/>
        <a:p>
          <a:endParaRPr lang="es-MX"/>
        </a:p>
      </dgm:t>
    </dgm:pt>
    <dgm:pt modelId="{A7366187-8E6D-42E4-B08A-E583522B3645}">
      <dgm:prSet/>
      <dgm:spPr/>
      <dgm:t>
        <a:bodyPr/>
        <a:lstStyle/>
        <a:p>
          <a:r>
            <a:rPr lang="es-MX"/>
            <a:t>¿Cómo vigilará la ejecución del proyecto con bases continuas? </a:t>
          </a:r>
          <a:endParaRPr lang="es-MX" dirty="0"/>
        </a:p>
      </dgm:t>
    </dgm:pt>
    <dgm:pt modelId="{8382ADA2-0924-4FB4-AB19-E175C4A97B56}" type="parTrans" cxnId="{A576221F-5300-4FAD-9542-CB4511AC62C7}">
      <dgm:prSet/>
      <dgm:spPr/>
      <dgm:t>
        <a:bodyPr/>
        <a:lstStyle/>
        <a:p>
          <a:endParaRPr lang="es-MX"/>
        </a:p>
      </dgm:t>
    </dgm:pt>
    <dgm:pt modelId="{9CEB1B78-AB12-4484-9074-C945DB15FF7D}" type="sibTrans" cxnId="{A576221F-5300-4FAD-9542-CB4511AC62C7}">
      <dgm:prSet/>
      <dgm:spPr/>
      <dgm:t>
        <a:bodyPr/>
        <a:lstStyle/>
        <a:p>
          <a:endParaRPr lang="es-MX"/>
        </a:p>
      </dgm:t>
    </dgm:pt>
    <dgm:pt modelId="{64780CB0-0324-462E-A658-77B66F9FE29D}">
      <dgm:prSet/>
      <dgm:spPr/>
      <dgm:t>
        <a:bodyPr/>
        <a:lstStyle/>
        <a:p>
          <a:r>
            <a:rPr lang="es-MX"/>
            <a:t>¿Cuáles son los factores críticos del proyecto que estará vigilando? </a:t>
          </a:r>
          <a:endParaRPr lang="es-MX" dirty="0"/>
        </a:p>
      </dgm:t>
    </dgm:pt>
    <dgm:pt modelId="{27C88421-C19A-4644-A001-A4EEC681E31E}" type="parTrans" cxnId="{7D671C21-67CF-4B64-A91C-0A2581940E78}">
      <dgm:prSet/>
      <dgm:spPr/>
      <dgm:t>
        <a:bodyPr/>
        <a:lstStyle/>
        <a:p>
          <a:endParaRPr lang="es-MX"/>
        </a:p>
      </dgm:t>
    </dgm:pt>
    <dgm:pt modelId="{C7284004-45EF-4A8F-90D1-3A4E8451ED31}" type="sibTrans" cxnId="{7D671C21-67CF-4B64-A91C-0A2581940E78}">
      <dgm:prSet/>
      <dgm:spPr/>
      <dgm:t>
        <a:bodyPr/>
        <a:lstStyle/>
        <a:p>
          <a:endParaRPr lang="es-MX"/>
        </a:p>
      </dgm:t>
    </dgm:pt>
    <dgm:pt modelId="{2BE2E86E-14C3-4F15-9A67-F92A9C4291FC}">
      <dgm:prSet/>
      <dgm:spPr/>
      <dgm:t>
        <a:bodyPr/>
        <a:lstStyle/>
        <a:p>
          <a:r>
            <a:rPr lang="es-MX"/>
            <a:t>¿Cómo se beneficiará su organización con esta información? </a:t>
          </a:r>
          <a:endParaRPr lang="es-MX" dirty="0"/>
        </a:p>
      </dgm:t>
    </dgm:pt>
    <dgm:pt modelId="{547B3304-6090-4995-A3FB-D717E6F54CEB}" type="parTrans" cxnId="{15265921-E714-4887-96C9-6B793F6AD8BA}">
      <dgm:prSet/>
      <dgm:spPr/>
      <dgm:t>
        <a:bodyPr/>
        <a:lstStyle/>
        <a:p>
          <a:endParaRPr lang="es-MX"/>
        </a:p>
      </dgm:t>
    </dgm:pt>
    <dgm:pt modelId="{49F3578C-DF9E-443A-BB47-270F6B8E959D}" type="sibTrans" cxnId="{15265921-E714-4887-96C9-6B793F6AD8BA}">
      <dgm:prSet/>
      <dgm:spPr/>
      <dgm:t>
        <a:bodyPr/>
        <a:lstStyle/>
        <a:p>
          <a:endParaRPr lang="es-MX"/>
        </a:p>
      </dgm:t>
    </dgm:pt>
    <dgm:pt modelId="{FFF85575-A24C-4349-B657-CC32E0F1C0CA}">
      <dgm:prSet/>
      <dgm:spPr/>
      <dgm:t>
        <a:bodyPr/>
        <a:lstStyle/>
        <a:p>
          <a:r>
            <a:rPr lang="es-MX"/>
            <a:t>¿Cómo va a recopilar los datos para la evaluación? </a:t>
          </a:r>
          <a:endParaRPr lang="es-MX" dirty="0"/>
        </a:p>
      </dgm:t>
    </dgm:pt>
    <dgm:pt modelId="{BCB5DC6B-00AD-45C2-8189-37217247FC64}" type="parTrans" cxnId="{7F7944CF-509A-46E2-BAAF-1383467AE127}">
      <dgm:prSet/>
      <dgm:spPr/>
      <dgm:t>
        <a:bodyPr/>
        <a:lstStyle/>
        <a:p>
          <a:endParaRPr lang="es-MX"/>
        </a:p>
      </dgm:t>
    </dgm:pt>
    <dgm:pt modelId="{906CC87A-8221-4C32-8604-BB33A062999C}" type="sibTrans" cxnId="{7F7944CF-509A-46E2-BAAF-1383467AE127}">
      <dgm:prSet/>
      <dgm:spPr/>
      <dgm:t>
        <a:bodyPr/>
        <a:lstStyle/>
        <a:p>
          <a:endParaRPr lang="es-MX"/>
        </a:p>
      </dgm:t>
    </dgm:pt>
    <dgm:pt modelId="{06115D06-14A9-412C-8A7B-9C0CFF2B51B3}">
      <dgm:prSet/>
      <dgm:spPr/>
      <dgm:t>
        <a:bodyPr/>
        <a:lstStyle/>
        <a:p>
          <a:r>
            <a:rPr lang="es-MX"/>
            <a:t>¿Quién llevará a cabo el monitoreo y la evaluación? </a:t>
          </a:r>
          <a:endParaRPr lang="es-MX" dirty="0"/>
        </a:p>
      </dgm:t>
    </dgm:pt>
    <dgm:pt modelId="{08E7EB1C-F924-49A1-8EBD-B6C070F100DC}" type="parTrans" cxnId="{957851CE-13CD-46D8-9472-777DF5FFCB6C}">
      <dgm:prSet/>
      <dgm:spPr/>
      <dgm:t>
        <a:bodyPr/>
        <a:lstStyle/>
        <a:p>
          <a:endParaRPr lang="es-MX"/>
        </a:p>
      </dgm:t>
    </dgm:pt>
    <dgm:pt modelId="{4DD38EF6-7028-434C-BAEF-DFDB053C1AAA}" type="sibTrans" cxnId="{957851CE-13CD-46D8-9472-777DF5FFCB6C}">
      <dgm:prSet/>
      <dgm:spPr/>
      <dgm:t>
        <a:bodyPr/>
        <a:lstStyle/>
        <a:p>
          <a:endParaRPr lang="es-MX"/>
        </a:p>
      </dgm:t>
    </dgm:pt>
    <dgm:pt modelId="{10555FF5-FB1F-41D2-A1CF-AF52A837E358}" type="pres">
      <dgm:prSet presAssocID="{68483AA1-CD9E-4BB1-969D-81A89D84F2E1}" presName="diagram" presStyleCnt="0">
        <dgm:presLayoutVars>
          <dgm:dir/>
          <dgm:resizeHandles val="exact"/>
        </dgm:presLayoutVars>
      </dgm:prSet>
      <dgm:spPr/>
    </dgm:pt>
    <dgm:pt modelId="{5B76FA83-2F10-4A92-979E-171EB5B87070}" type="pres">
      <dgm:prSet presAssocID="{C31CFD32-1360-4561-BA2C-997DA9684AAA}" presName="node" presStyleLbl="node1" presStyleIdx="0" presStyleCnt="6">
        <dgm:presLayoutVars>
          <dgm:bulletEnabled val="1"/>
        </dgm:presLayoutVars>
      </dgm:prSet>
      <dgm:spPr/>
    </dgm:pt>
    <dgm:pt modelId="{295A8D41-8CD0-45F9-B502-DBFCE38F9AC2}" type="pres">
      <dgm:prSet presAssocID="{28631F89-8973-41FB-ABCB-567BC359EE9B}" presName="sibTrans" presStyleCnt="0"/>
      <dgm:spPr/>
    </dgm:pt>
    <dgm:pt modelId="{CE25ABF5-6375-4349-90AF-97BA52D63FCB}" type="pres">
      <dgm:prSet presAssocID="{A7366187-8E6D-42E4-B08A-E583522B3645}" presName="node" presStyleLbl="node1" presStyleIdx="1" presStyleCnt="6">
        <dgm:presLayoutVars>
          <dgm:bulletEnabled val="1"/>
        </dgm:presLayoutVars>
      </dgm:prSet>
      <dgm:spPr/>
    </dgm:pt>
    <dgm:pt modelId="{7119DBF1-6799-4A5F-B445-7DB12C83A492}" type="pres">
      <dgm:prSet presAssocID="{9CEB1B78-AB12-4484-9074-C945DB15FF7D}" presName="sibTrans" presStyleCnt="0"/>
      <dgm:spPr/>
    </dgm:pt>
    <dgm:pt modelId="{7B62CAF6-B63D-4AAA-A892-66C89EE6314F}" type="pres">
      <dgm:prSet presAssocID="{64780CB0-0324-462E-A658-77B66F9FE29D}" presName="node" presStyleLbl="node1" presStyleIdx="2" presStyleCnt="6">
        <dgm:presLayoutVars>
          <dgm:bulletEnabled val="1"/>
        </dgm:presLayoutVars>
      </dgm:prSet>
      <dgm:spPr/>
    </dgm:pt>
    <dgm:pt modelId="{AAAC8994-4235-4955-B713-788F8EFAE8FA}" type="pres">
      <dgm:prSet presAssocID="{C7284004-45EF-4A8F-90D1-3A4E8451ED31}" presName="sibTrans" presStyleCnt="0"/>
      <dgm:spPr/>
    </dgm:pt>
    <dgm:pt modelId="{4EA0A0A5-EA34-4301-A095-B0604CDA3CD6}" type="pres">
      <dgm:prSet presAssocID="{2BE2E86E-14C3-4F15-9A67-F92A9C4291FC}" presName="node" presStyleLbl="node1" presStyleIdx="3" presStyleCnt="6">
        <dgm:presLayoutVars>
          <dgm:bulletEnabled val="1"/>
        </dgm:presLayoutVars>
      </dgm:prSet>
      <dgm:spPr/>
    </dgm:pt>
    <dgm:pt modelId="{74CAE7EC-3A1B-4A54-A5E3-6236CDDBEEA9}" type="pres">
      <dgm:prSet presAssocID="{49F3578C-DF9E-443A-BB47-270F6B8E959D}" presName="sibTrans" presStyleCnt="0"/>
      <dgm:spPr/>
    </dgm:pt>
    <dgm:pt modelId="{3223E6D2-8A5A-4991-8091-8302B84CAD8E}" type="pres">
      <dgm:prSet presAssocID="{FFF85575-A24C-4349-B657-CC32E0F1C0CA}" presName="node" presStyleLbl="node1" presStyleIdx="4" presStyleCnt="6">
        <dgm:presLayoutVars>
          <dgm:bulletEnabled val="1"/>
        </dgm:presLayoutVars>
      </dgm:prSet>
      <dgm:spPr/>
    </dgm:pt>
    <dgm:pt modelId="{20E9E063-CD13-45B6-A41A-D0EE3131561C}" type="pres">
      <dgm:prSet presAssocID="{906CC87A-8221-4C32-8604-BB33A062999C}" presName="sibTrans" presStyleCnt="0"/>
      <dgm:spPr/>
    </dgm:pt>
    <dgm:pt modelId="{06D396D1-E6DF-4AD5-9E43-335EF0A38D39}" type="pres">
      <dgm:prSet presAssocID="{06115D06-14A9-412C-8A7B-9C0CFF2B51B3}" presName="node" presStyleLbl="node1" presStyleIdx="5" presStyleCnt="6">
        <dgm:presLayoutVars>
          <dgm:bulletEnabled val="1"/>
        </dgm:presLayoutVars>
      </dgm:prSet>
      <dgm:spPr/>
    </dgm:pt>
  </dgm:ptLst>
  <dgm:cxnLst>
    <dgm:cxn modelId="{3AEA9518-588F-4906-B895-7F96A9BB9929}" type="presOf" srcId="{68483AA1-CD9E-4BB1-969D-81A89D84F2E1}" destId="{10555FF5-FB1F-41D2-A1CF-AF52A837E358}" srcOrd="0" destOrd="0" presId="urn:microsoft.com/office/officeart/2005/8/layout/default"/>
    <dgm:cxn modelId="{A576221F-5300-4FAD-9542-CB4511AC62C7}" srcId="{68483AA1-CD9E-4BB1-969D-81A89D84F2E1}" destId="{A7366187-8E6D-42E4-B08A-E583522B3645}" srcOrd="1" destOrd="0" parTransId="{8382ADA2-0924-4FB4-AB19-E175C4A97B56}" sibTransId="{9CEB1B78-AB12-4484-9074-C945DB15FF7D}"/>
    <dgm:cxn modelId="{7D671C21-67CF-4B64-A91C-0A2581940E78}" srcId="{68483AA1-CD9E-4BB1-969D-81A89D84F2E1}" destId="{64780CB0-0324-462E-A658-77B66F9FE29D}" srcOrd="2" destOrd="0" parTransId="{27C88421-C19A-4644-A001-A4EEC681E31E}" sibTransId="{C7284004-45EF-4A8F-90D1-3A4E8451ED31}"/>
    <dgm:cxn modelId="{15265921-E714-4887-96C9-6B793F6AD8BA}" srcId="{68483AA1-CD9E-4BB1-969D-81A89D84F2E1}" destId="{2BE2E86E-14C3-4F15-9A67-F92A9C4291FC}" srcOrd="3" destOrd="0" parTransId="{547B3304-6090-4995-A3FB-D717E6F54CEB}" sibTransId="{49F3578C-DF9E-443A-BB47-270F6B8E959D}"/>
    <dgm:cxn modelId="{2D2D1664-CD21-4926-9ABA-9E9C72644CE2}" srcId="{68483AA1-CD9E-4BB1-969D-81A89D84F2E1}" destId="{C31CFD32-1360-4561-BA2C-997DA9684AAA}" srcOrd="0" destOrd="0" parTransId="{761D0042-C7D9-461F-A156-611A238913AA}" sibTransId="{28631F89-8973-41FB-ABCB-567BC359EE9B}"/>
    <dgm:cxn modelId="{2E47C66E-53D4-4B68-A7B9-0F10F521ECFD}" type="presOf" srcId="{06115D06-14A9-412C-8A7B-9C0CFF2B51B3}" destId="{06D396D1-E6DF-4AD5-9E43-335EF0A38D39}" srcOrd="0" destOrd="0" presId="urn:microsoft.com/office/officeart/2005/8/layout/default"/>
    <dgm:cxn modelId="{4ECB8B84-2AE5-49DE-9E04-A1F7BFE1C913}" type="presOf" srcId="{A7366187-8E6D-42E4-B08A-E583522B3645}" destId="{CE25ABF5-6375-4349-90AF-97BA52D63FCB}" srcOrd="0" destOrd="0" presId="urn:microsoft.com/office/officeart/2005/8/layout/default"/>
    <dgm:cxn modelId="{243E35BD-9562-44D3-A3EA-ED0DDF7E655D}" type="presOf" srcId="{64780CB0-0324-462E-A658-77B66F9FE29D}" destId="{7B62CAF6-B63D-4AAA-A892-66C89EE6314F}" srcOrd="0" destOrd="0" presId="urn:microsoft.com/office/officeart/2005/8/layout/default"/>
    <dgm:cxn modelId="{0730A8C8-980B-49BF-B524-8883A6503557}" type="presOf" srcId="{C31CFD32-1360-4561-BA2C-997DA9684AAA}" destId="{5B76FA83-2F10-4A92-979E-171EB5B87070}" srcOrd="0" destOrd="0" presId="urn:microsoft.com/office/officeart/2005/8/layout/default"/>
    <dgm:cxn modelId="{860FADCC-2377-4CC7-B0BD-D2D8F2C0DFCD}" type="presOf" srcId="{2BE2E86E-14C3-4F15-9A67-F92A9C4291FC}" destId="{4EA0A0A5-EA34-4301-A095-B0604CDA3CD6}" srcOrd="0" destOrd="0" presId="urn:microsoft.com/office/officeart/2005/8/layout/default"/>
    <dgm:cxn modelId="{957851CE-13CD-46D8-9472-777DF5FFCB6C}" srcId="{68483AA1-CD9E-4BB1-969D-81A89D84F2E1}" destId="{06115D06-14A9-412C-8A7B-9C0CFF2B51B3}" srcOrd="5" destOrd="0" parTransId="{08E7EB1C-F924-49A1-8EBD-B6C070F100DC}" sibTransId="{4DD38EF6-7028-434C-BAEF-DFDB053C1AAA}"/>
    <dgm:cxn modelId="{7F7944CF-509A-46E2-BAAF-1383467AE127}" srcId="{68483AA1-CD9E-4BB1-969D-81A89D84F2E1}" destId="{FFF85575-A24C-4349-B657-CC32E0F1C0CA}" srcOrd="4" destOrd="0" parTransId="{BCB5DC6B-00AD-45C2-8189-37217247FC64}" sibTransId="{906CC87A-8221-4C32-8604-BB33A062999C}"/>
    <dgm:cxn modelId="{99B29DF5-1FDF-4DC6-AD4F-C3624C24543E}" type="presOf" srcId="{FFF85575-A24C-4349-B657-CC32E0F1C0CA}" destId="{3223E6D2-8A5A-4991-8091-8302B84CAD8E}" srcOrd="0" destOrd="0" presId="urn:microsoft.com/office/officeart/2005/8/layout/default"/>
    <dgm:cxn modelId="{DC2A82F4-FC54-4B60-BF2F-C17013807C04}" type="presParOf" srcId="{10555FF5-FB1F-41D2-A1CF-AF52A837E358}" destId="{5B76FA83-2F10-4A92-979E-171EB5B87070}" srcOrd="0" destOrd="0" presId="urn:microsoft.com/office/officeart/2005/8/layout/default"/>
    <dgm:cxn modelId="{5E9AAC0B-250C-418B-96BE-FE9A0ABDDF32}" type="presParOf" srcId="{10555FF5-FB1F-41D2-A1CF-AF52A837E358}" destId="{295A8D41-8CD0-45F9-B502-DBFCE38F9AC2}" srcOrd="1" destOrd="0" presId="urn:microsoft.com/office/officeart/2005/8/layout/default"/>
    <dgm:cxn modelId="{227EDA4D-EAED-4167-8E9B-EF796420BF0D}" type="presParOf" srcId="{10555FF5-FB1F-41D2-A1CF-AF52A837E358}" destId="{CE25ABF5-6375-4349-90AF-97BA52D63FCB}" srcOrd="2" destOrd="0" presId="urn:microsoft.com/office/officeart/2005/8/layout/default"/>
    <dgm:cxn modelId="{9B8706C5-296B-4A57-BB0D-20E0262D8FA5}" type="presParOf" srcId="{10555FF5-FB1F-41D2-A1CF-AF52A837E358}" destId="{7119DBF1-6799-4A5F-B445-7DB12C83A492}" srcOrd="3" destOrd="0" presId="urn:microsoft.com/office/officeart/2005/8/layout/default"/>
    <dgm:cxn modelId="{C9D7B2C8-C5EA-4ACB-BCA4-2AC71908B4D0}" type="presParOf" srcId="{10555FF5-FB1F-41D2-A1CF-AF52A837E358}" destId="{7B62CAF6-B63D-4AAA-A892-66C89EE6314F}" srcOrd="4" destOrd="0" presId="urn:microsoft.com/office/officeart/2005/8/layout/default"/>
    <dgm:cxn modelId="{74B5A584-8F32-4FB8-8A71-98177A980C7A}" type="presParOf" srcId="{10555FF5-FB1F-41D2-A1CF-AF52A837E358}" destId="{AAAC8994-4235-4955-B713-788F8EFAE8FA}" srcOrd="5" destOrd="0" presId="urn:microsoft.com/office/officeart/2005/8/layout/default"/>
    <dgm:cxn modelId="{98198649-A4E0-4E49-A9E3-CFC5154D939F}" type="presParOf" srcId="{10555FF5-FB1F-41D2-A1CF-AF52A837E358}" destId="{4EA0A0A5-EA34-4301-A095-B0604CDA3CD6}" srcOrd="6" destOrd="0" presId="urn:microsoft.com/office/officeart/2005/8/layout/default"/>
    <dgm:cxn modelId="{B6C3EC3B-7AD2-49E0-9EF3-63C2B9E15275}" type="presParOf" srcId="{10555FF5-FB1F-41D2-A1CF-AF52A837E358}" destId="{74CAE7EC-3A1B-4A54-A5E3-6236CDDBEEA9}" srcOrd="7" destOrd="0" presId="urn:microsoft.com/office/officeart/2005/8/layout/default"/>
    <dgm:cxn modelId="{E7FF91C0-FAD1-4205-AE06-7F661F913AAC}" type="presParOf" srcId="{10555FF5-FB1F-41D2-A1CF-AF52A837E358}" destId="{3223E6D2-8A5A-4991-8091-8302B84CAD8E}" srcOrd="8" destOrd="0" presId="urn:microsoft.com/office/officeart/2005/8/layout/default"/>
    <dgm:cxn modelId="{3BF36FC1-9352-4AC8-96FA-878887A2E478}" type="presParOf" srcId="{10555FF5-FB1F-41D2-A1CF-AF52A837E358}" destId="{20E9E063-CD13-45B6-A41A-D0EE3131561C}" srcOrd="9" destOrd="0" presId="urn:microsoft.com/office/officeart/2005/8/layout/default"/>
    <dgm:cxn modelId="{81DA5068-5E31-4E64-9BE0-C0EAC54998B6}" type="presParOf" srcId="{10555FF5-FB1F-41D2-A1CF-AF52A837E358}" destId="{06D396D1-E6DF-4AD5-9E43-335EF0A38D3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D1E376-469F-45B1-B35E-85128FA47CB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MX"/>
        </a:p>
      </dgm:t>
    </dgm:pt>
    <dgm:pt modelId="{C645CBF9-646D-4531-A53B-8DD626BE4A32}">
      <dgm:prSet phldrT="[Texto]"/>
      <dgm:spPr/>
      <dgm:t>
        <a:bodyPr/>
        <a:lstStyle/>
        <a:p>
          <a:r>
            <a:rPr lang="es-MX"/>
            <a:t>¿Cómo medirá el impacto? </a:t>
          </a:r>
          <a:endParaRPr lang="es-MX" dirty="0"/>
        </a:p>
      </dgm:t>
    </dgm:pt>
    <dgm:pt modelId="{268D32F4-B3DD-4A6F-A4EC-3E8D13B84960}" type="parTrans" cxnId="{29EA8BB3-7276-4A2F-8891-061F2C5C0EA5}">
      <dgm:prSet/>
      <dgm:spPr/>
      <dgm:t>
        <a:bodyPr/>
        <a:lstStyle/>
        <a:p>
          <a:endParaRPr lang="es-MX"/>
        </a:p>
      </dgm:t>
    </dgm:pt>
    <dgm:pt modelId="{B1908858-8E9B-4CEB-94E1-9D2AC4686BC5}" type="sibTrans" cxnId="{29EA8BB3-7276-4A2F-8891-061F2C5C0EA5}">
      <dgm:prSet/>
      <dgm:spPr/>
      <dgm:t>
        <a:bodyPr/>
        <a:lstStyle/>
        <a:p>
          <a:endParaRPr lang="es-MX"/>
        </a:p>
      </dgm:t>
    </dgm:pt>
    <dgm:pt modelId="{875F8364-BB43-4E30-ADC6-3FB474E8C11A}">
      <dgm:prSet/>
      <dgm:spPr/>
      <dgm:t>
        <a:bodyPr/>
        <a:lstStyle/>
        <a:p>
          <a:r>
            <a:rPr lang="es-MX"/>
            <a:t>¿Cómo medirá el éxito y los efectos del proyecto? </a:t>
          </a:r>
          <a:endParaRPr lang="es-MX" dirty="0"/>
        </a:p>
      </dgm:t>
    </dgm:pt>
    <dgm:pt modelId="{04DEB3C9-3B37-416B-9A5D-AEDBA3236D67}" type="parTrans" cxnId="{F18F6210-4BE2-47C2-95DC-EE2F2F61862A}">
      <dgm:prSet/>
      <dgm:spPr/>
      <dgm:t>
        <a:bodyPr/>
        <a:lstStyle/>
        <a:p>
          <a:endParaRPr lang="es-MX"/>
        </a:p>
      </dgm:t>
    </dgm:pt>
    <dgm:pt modelId="{04E13E3A-50ED-4937-A599-190FA12BA2F8}" type="sibTrans" cxnId="{F18F6210-4BE2-47C2-95DC-EE2F2F61862A}">
      <dgm:prSet/>
      <dgm:spPr/>
      <dgm:t>
        <a:bodyPr/>
        <a:lstStyle/>
        <a:p>
          <a:endParaRPr lang="es-MX"/>
        </a:p>
      </dgm:t>
    </dgm:pt>
    <dgm:pt modelId="{E6E00773-71F2-47EF-B7D0-FE8281902BA6}">
      <dgm:prSet/>
      <dgm:spPr/>
      <dgm:t>
        <a:bodyPr/>
        <a:lstStyle/>
        <a:p>
          <a:r>
            <a:rPr lang="es-MX"/>
            <a:t>¿Qué le dirán los factores críticos u indicadores de logro que usará para medir el impacto del proyecto? </a:t>
          </a:r>
          <a:endParaRPr lang="es-MX" dirty="0"/>
        </a:p>
      </dgm:t>
    </dgm:pt>
    <dgm:pt modelId="{B17E139E-A179-4309-9140-3D5CC0A4ECD0}" type="parTrans" cxnId="{2A96370E-490A-4A29-924A-3DD49F2D66DA}">
      <dgm:prSet/>
      <dgm:spPr/>
      <dgm:t>
        <a:bodyPr/>
        <a:lstStyle/>
        <a:p>
          <a:endParaRPr lang="es-MX"/>
        </a:p>
      </dgm:t>
    </dgm:pt>
    <dgm:pt modelId="{BC20677C-9D44-41BA-BB73-C03B68D60011}" type="sibTrans" cxnId="{2A96370E-490A-4A29-924A-3DD49F2D66DA}">
      <dgm:prSet/>
      <dgm:spPr/>
      <dgm:t>
        <a:bodyPr/>
        <a:lstStyle/>
        <a:p>
          <a:endParaRPr lang="es-MX"/>
        </a:p>
      </dgm:t>
    </dgm:pt>
    <dgm:pt modelId="{77A8873D-FD8C-4A04-A09D-52CB94078A70}">
      <dgm:prSet/>
      <dgm:spPr/>
      <dgm:t>
        <a:bodyPr/>
        <a:lstStyle/>
        <a:p>
          <a:r>
            <a:rPr lang="es-MX"/>
            <a:t>¿Qué diferencia causará el proyecto en los beneficiarios? </a:t>
          </a:r>
          <a:endParaRPr lang="es-MX" dirty="0"/>
        </a:p>
      </dgm:t>
    </dgm:pt>
    <dgm:pt modelId="{442EB81F-CE0B-4722-A527-593D3FC22827}" type="parTrans" cxnId="{F9C00A93-7CDE-458F-B983-AE3CCC80AC71}">
      <dgm:prSet/>
      <dgm:spPr/>
      <dgm:t>
        <a:bodyPr/>
        <a:lstStyle/>
        <a:p>
          <a:endParaRPr lang="es-MX"/>
        </a:p>
      </dgm:t>
    </dgm:pt>
    <dgm:pt modelId="{2DF42933-3477-459D-A601-D50F09769E94}" type="sibTrans" cxnId="{F9C00A93-7CDE-458F-B983-AE3CCC80AC71}">
      <dgm:prSet/>
      <dgm:spPr/>
      <dgm:t>
        <a:bodyPr/>
        <a:lstStyle/>
        <a:p>
          <a:endParaRPr lang="es-MX"/>
        </a:p>
      </dgm:t>
    </dgm:pt>
    <dgm:pt modelId="{CC3B2D44-0D57-42B9-9E84-B902664075BA}" type="pres">
      <dgm:prSet presAssocID="{D7D1E376-469F-45B1-B35E-85128FA47CB6}" presName="diagram" presStyleCnt="0">
        <dgm:presLayoutVars>
          <dgm:dir/>
          <dgm:resizeHandles val="exact"/>
        </dgm:presLayoutVars>
      </dgm:prSet>
      <dgm:spPr/>
    </dgm:pt>
    <dgm:pt modelId="{299CDDAE-E301-46F8-9963-A272B9220E2C}" type="pres">
      <dgm:prSet presAssocID="{C645CBF9-646D-4531-A53B-8DD626BE4A32}" presName="node" presStyleLbl="node1" presStyleIdx="0" presStyleCnt="4">
        <dgm:presLayoutVars>
          <dgm:bulletEnabled val="1"/>
        </dgm:presLayoutVars>
      </dgm:prSet>
      <dgm:spPr/>
    </dgm:pt>
    <dgm:pt modelId="{7E2D2B4A-00FE-4625-8DD5-7EBC8F4D5228}" type="pres">
      <dgm:prSet presAssocID="{B1908858-8E9B-4CEB-94E1-9D2AC4686BC5}" presName="sibTrans" presStyleCnt="0"/>
      <dgm:spPr/>
    </dgm:pt>
    <dgm:pt modelId="{EE7E8E4C-1EA0-4ED6-995F-032B1FEBE755}" type="pres">
      <dgm:prSet presAssocID="{875F8364-BB43-4E30-ADC6-3FB474E8C11A}" presName="node" presStyleLbl="node1" presStyleIdx="1" presStyleCnt="4">
        <dgm:presLayoutVars>
          <dgm:bulletEnabled val="1"/>
        </dgm:presLayoutVars>
      </dgm:prSet>
      <dgm:spPr/>
    </dgm:pt>
    <dgm:pt modelId="{8A86A0BD-6698-42BB-9B2E-6E7D26B8C9D3}" type="pres">
      <dgm:prSet presAssocID="{04E13E3A-50ED-4937-A599-190FA12BA2F8}" presName="sibTrans" presStyleCnt="0"/>
      <dgm:spPr/>
    </dgm:pt>
    <dgm:pt modelId="{65613CFA-F90D-44D9-84F9-13F7BA791A43}" type="pres">
      <dgm:prSet presAssocID="{E6E00773-71F2-47EF-B7D0-FE8281902BA6}" presName="node" presStyleLbl="node1" presStyleIdx="2" presStyleCnt="4">
        <dgm:presLayoutVars>
          <dgm:bulletEnabled val="1"/>
        </dgm:presLayoutVars>
      </dgm:prSet>
      <dgm:spPr/>
    </dgm:pt>
    <dgm:pt modelId="{3E0EDFD8-7B44-4666-8D2F-CFBEC5A1AC98}" type="pres">
      <dgm:prSet presAssocID="{BC20677C-9D44-41BA-BB73-C03B68D60011}" presName="sibTrans" presStyleCnt="0"/>
      <dgm:spPr/>
    </dgm:pt>
    <dgm:pt modelId="{443566AF-44D5-464F-8FC5-C8AA420B5279}" type="pres">
      <dgm:prSet presAssocID="{77A8873D-FD8C-4A04-A09D-52CB94078A70}" presName="node" presStyleLbl="node1" presStyleIdx="3" presStyleCnt="4">
        <dgm:presLayoutVars>
          <dgm:bulletEnabled val="1"/>
        </dgm:presLayoutVars>
      </dgm:prSet>
      <dgm:spPr/>
    </dgm:pt>
  </dgm:ptLst>
  <dgm:cxnLst>
    <dgm:cxn modelId="{2A96370E-490A-4A29-924A-3DD49F2D66DA}" srcId="{D7D1E376-469F-45B1-B35E-85128FA47CB6}" destId="{E6E00773-71F2-47EF-B7D0-FE8281902BA6}" srcOrd="2" destOrd="0" parTransId="{B17E139E-A179-4309-9140-3D5CC0A4ECD0}" sibTransId="{BC20677C-9D44-41BA-BB73-C03B68D60011}"/>
    <dgm:cxn modelId="{F18F6210-4BE2-47C2-95DC-EE2F2F61862A}" srcId="{D7D1E376-469F-45B1-B35E-85128FA47CB6}" destId="{875F8364-BB43-4E30-ADC6-3FB474E8C11A}" srcOrd="1" destOrd="0" parTransId="{04DEB3C9-3B37-416B-9A5D-AEDBA3236D67}" sibTransId="{04E13E3A-50ED-4937-A599-190FA12BA2F8}"/>
    <dgm:cxn modelId="{63D5FA41-269E-42D8-A9E9-B624C454A247}" type="presOf" srcId="{875F8364-BB43-4E30-ADC6-3FB474E8C11A}" destId="{EE7E8E4C-1EA0-4ED6-995F-032B1FEBE755}" srcOrd="0" destOrd="0" presId="urn:microsoft.com/office/officeart/2005/8/layout/default"/>
    <dgm:cxn modelId="{144E3954-3F29-49FE-A4B9-CEB59423E1EC}" type="presOf" srcId="{77A8873D-FD8C-4A04-A09D-52CB94078A70}" destId="{443566AF-44D5-464F-8FC5-C8AA420B5279}" srcOrd="0" destOrd="0" presId="urn:microsoft.com/office/officeart/2005/8/layout/default"/>
    <dgm:cxn modelId="{F9C00A93-7CDE-458F-B983-AE3CCC80AC71}" srcId="{D7D1E376-469F-45B1-B35E-85128FA47CB6}" destId="{77A8873D-FD8C-4A04-A09D-52CB94078A70}" srcOrd="3" destOrd="0" parTransId="{442EB81F-CE0B-4722-A527-593D3FC22827}" sibTransId="{2DF42933-3477-459D-A601-D50F09769E94}"/>
    <dgm:cxn modelId="{CE8F2EA5-063F-4296-B14B-FEFD9DDDCEC3}" type="presOf" srcId="{D7D1E376-469F-45B1-B35E-85128FA47CB6}" destId="{CC3B2D44-0D57-42B9-9E84-B902664075BA}" srcOrd="0" destOrd="0" presId="urn:microsoft.com/office/officeart/2005/8/layout/default"/>
    <dgm:cxn modelId="{5A1379B3-5958-4581-BF08-F451BFB18653}" type="presOf" srcId="{E6E00773-71F2-47EF-B7D0-FE8281902BA6}" destId="{65613CFA-F90D-44D9-84F9-13F7BA791A43}" srcOrd="0" destOrd="0" presId="urn:microsoft.com/office/officeart/2005/8/layout/default"/>
    <dgm:cxn modelId="{29EA8BB3-7276-4A2F-8891-061F2C5C0EA5}" srcId="{D7D1E376-469F-45B1-B35E-85128FA47CB6}" destId="{C645CBF9-646D-4531-A53B-8DD626BE4A32}" srcOrd="0" destOrd="0" parTransId="{268D32F4-B3DD-4A6F-A4EC-3E8D13B84960}" sibTransId="{B1908858-8E9B-4CEB-94E1-9D2AC4686BC5}"/>
    <dgm:cxn modelId="{746781BD-A715-4EBE-96D7-C74B34F2A6D4}" type="presOf" srcId="{C645CBF9-646D-4531-A53B-8DD626BE4A32}" destId="{299CDDAE-E301-46F8-9963-A272B9220E2C}" srcOrd="0" destOrd="0" presId="urn:microsoft.com/office/officeart/2005/8/layout/default"/>
    <dgm:cxn modelId="{327722C6-923D-4BEE-BC6E-D64D9BE002D4}" type="presParOf" srcId="{CC3B2D44-0D57-42B9-9E84-B902664075BA}" destId="{299CDDAE-E301-46F8-9963-A272B9220E2C}" srcOrd="0" destOrd="0" presId="urn:microsoft.com/office/officeart/2005/8/layout/default"/>
    <dgm:cxn modelId="{5D079D6F-CA44-4FAB-A86F-6E9F280F6EF9}" type="presParOf" srcId="{CC3B2D44-0D57-42B9-9E84-B902664075BA}" destId="{7E2D2B4A-00FE-4625-8DD5-7EBC8F4D5228}" srcOrd="1" destOrd="0" presId="urn:microsoft.com/office/officeart/2005/8/layout/default"/>
    <dgm:cxn modelId="{8003FED6-70AF-476E-94AF-21EBAF942F8A}" type="presParOf" srcId="{CC3B2D44-0D57-42B9-9E84-B902664075BA}" destId="{EE7E8E4C-1EA0-4ED6-995F-032B1FEBE755}" srcOrd="2" destOrd="0" presId="urn:microsoft.com/office/officeart/2005/8/layout/default"/>
    <dgm:cxn modelId="{D405786A-48B8-40C3-AC30-F4FAE57832BC}" type="presParOf" srcId="{CC3B2D44-0D57-42B9-9E84-B902664075BA}" destId="{8A86A0BD-6698-42BB-9B2E-6E7D26B8C9D3}" srcOrd="3" destOrd="0" presId="urn:microsoft.com/office/officeart/2005/8/layout/default"/>
    <dgm:cxn modelId="{7013C060-06C6-40B0-9649-D2BEE03F5E1B}" type="presParOf" srcId="{CC3B2D44-0D57-42B9-9E84-B902664075BA}" destId="{65613CFA-F90D-44D9-84F9-13F7BA791A43}" srcOrd="4" destOrd="0" presId="urn:microsoft.com/office/officeart/2005/8/layout/default"/>
    <dgm:cxn modelId="{B2E4C07E-593C-472A-87F6-D72C76CFD285}" type="presParOf" srcId="{CC3B2D44-0D57-42B9-9E84-B902664075BA}" destId="{3E0EDFD8-7B44-4666-8D2F-CFBEC5A1AC98}" srcOrd="5" destOrd="0" presId="urn:microsoft.com/office/officeart/2005/8/layout/default"/>
    <dgm:cxn modelId="{1AE6DB25-18C0-4CCF-AFC5-922A459AAFF9}" type="presParOf" srcId="{CC3B2D44-0D57-42B9-9E84-B902664075BA}" destId="{443566AF-44D5-464F-8FC5-C8AA420B527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FAAD65-AC00-4D19-8EFF-F5D73664A2C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MX"/>
        </a:p>
      </dgm:t>
    </dgm:pt>
    <dgm:pt modelId="{D84DC662-7E84-4B6C-97FB-27EA71648E4A}">
      <dgm:prSet phldrT="[Texto]"/>
      <dgm:spPr/>
      <dgm:t>
        <a:bodyPr/>
        <a:lstStyle/>
        <a:p>
          <a:r>
            <a:rPr lang="es-MX" dirty="0"/>
            <a:t>¿Cómo se va a transmitir los resultados obtenidos? </a:t>
          </a:r>
        </a:p>
      </dgm:t>
    </dgm:pt>
    <dgm:pt modelId="{C1467D09-9D51-4306-9699-66666EB833C1}" type="parTrans" cxnId="{7CD4C3D6-062D-41F0-97E8-29099270005F}">
      <dgm:prSet/>
      <dgm:spPr/>
      <dgm:t>
        <a:bodyPr/>
        <a:lstStyle/>
        <a:p>
          <a:endParaRPr lang="es-MX"/>
        </a:p>
      </dgm:t>
    </dgm:pt>
    <dgm:pt modelId="{8E3714DD-8054-4466-B5E3-9944CD545945}" type="sibTrans" cxnId="{7CD4C3D6-062D-41F0-97E8-29099270005F}">
      <dgm:prSet/>
      <dgm:spPr/>
      <dgm:t>
        <a:bodyPr/>
        <a:lstStyle/>
        <a:p>
          <a:endParaRPr lang="es-MX"/>
        </a:p>
      </dgm:t>
    </dgm:pt>
    <dgm:pt modelId="{C0DEB573-74C4-49E7-9FF3-58EDF4281C4C}">
      <dgm:prSet/>
      <dgm:spPr/>
      <dgm:t>
        <a:bodyPr/>
        <a:lstStyle/>
        <a:p>
          <a:r>
            <a:rPr lang="es-MX"/>
            <a:t>¿Qué información continua se tendrá que vigilar y evaluar? </a:t>
          </a:r>
          <a:endParaRPr lang="es-MX" dirty="0"/>
        </a:p>
      </dgm:t>
    </dgm:pt>
    <dgm:pt modelId="{FD0BC5A0-F9F6-4441-8024-7087FFF6D985}" type="parTrans" cxnId="{9AEC9C0E-FB61-4C77-B553-EF54F1FF4E73}">
      <dgm:prSet/>
      <dgm:spPr/>
      <dgm:t>
        <a:bodyPr/>
        <a:lstStyle/>
        <a:p>
          <a:endParaRPr lang="es-MX"/>
        </a:p>
      </dgm:t>
    </dgm:pt>
    <dgm:pt modelId="{4EE8A9BA-F2B6-4DA5-8109-00DDCE70EC79}" type="sibTrans" cxnId="{9AEC9C0E-FB61-4C77-B553-EF54F1FF4E73}">
      <dgm:prSet/>
      <dgm:spPr/>
      <dgm:t>
        <a:bodyPr/>
        <a:lstStyle/>
        <a:p>
          <a:endParaRPr lang="es-MX"/>
        </a:p>
      </dgm:t>
    </dgm:pt>
    <dgm:pt modelId="{F31539E7-D786-48B7-964B-F3E063587F68}">
      <dgm:prSet/>
      <dgm:spPr/>
      <dgm:t>
        <a:bodyPr/>
        <a:lstStyle/>
        <a:p>
          <a:r>
            <a:rPr lang="es-MX"/>
            <a:t>¿Cómo va a incorporar en el proyecto el resultado obtenido? </a:t>
          </a:r>
          <a:endParaRPr lang="es-MX" dirty="0"/>
        </a:p>
      </dgm:t>
    </dgm:pt>
    <dgm:pt modelId="{7AFD7D7F-5E28-43CC-B419-BA9F1E542EAB}" type="parTrans" cxnId="{B7D14C73-1C95-4D34-A8F6-D10B4BD5F1D5}">
      <dgm:prSet/>
      <dgm:spPr/>
      <dgm:t>
        <a:bodyPr/>
        <a:lstStyle/>
        <a:p>
          <a:endParaRPr lang="es-MX"/>
        </a:p>
      </dgm:t>
    </dgm:pt>
    <dgm:pt modelId="{9C17ACEF-6ABD-429E-9983-195F33E90A67}" type="sibTrans" cxnId="{B7D14C73-1C95-4D34-A8F6-D10B4BD5F1D5}">
      <dgm:prSet/>
      <dgm:spPr/>
      <dgm:t>
        <a:bodyPr/>
        <a:lstStyle/>
        <a:p>
          <a:endParaRPr lang="es-MX"/>
        </a:p>
      </dgm:t>
    </dgm:pt>
    <dgm:pt modelId="{5E9372C9-C038-4684-8959-6A7179DDE730}">
      <dgm:prSet/>
      <dgm:spPr/>
      <dgm:t>
        <a:bodyPr/>
        <a:lstStyle/>
        <a:p>
          <a:r>
            <a:rPr lang="es-MX"/>
            <a:t>¿Qué información será requerida por terceros (grupos locales, colaboradores, etc.)? </a:t>
          </a:r>
          <a:endParaRPr lang="es-MX" dirty="0"/>
        </a:p>
      </dgm:t>
    </dgm:pt>
    <dgm:pt modelId="{78A0DD4D-08B4-4C0D-B45D-66BFD1037467}" type="parTrans" cxnId="{224FA219-C8EB-44B7-BE12-48436C196BB9}">
      <dgm:prSet/>
      <dgm:spPr/>
      <dgm:t>
        <a:bodyPr/>
        <a:lstStyle/>
        <a:p>
          <a:endParaRPr lang="es-MX"/>
        </a:p>
      </dgm:t>
    </dgm:pt>
    <dgm:pt modelId="{F30B9609-C829-497A-BF8D-05F838AE5B16}" type="sibTrans" cxnId="{224FA219-C8EB-44B7-BE12-48436C196BB9}">
      <dgm:prSet/>
      <dgm:spPr/>
      <dgm:t>
        <a:bodyPr/>
        <a:lstStyle/>
        <a:p>
          <a:endParaRPr lang="es-MX"/>
        </a:p>
      </dgm:t>
    </dgm:pt>
    <dgm:pt modelId="{C33B95C6-42C1-413A-B94D-6BFBCE6F15CA}">
      <dgm:prSet/>
      <dgm:spPr/>
      <dgm:t>
        <a:bodyPr/>
        <a:lstStyle/>
        <a:p>
          <a:r>
            <a:rPr lang="es-MX"/>
            <a:t>¿Para quién va dirigido el informe? </a:t>
          </a:r>
          <a:endParaRPr lang="es-MX" dirty="0"/>
        </a:p>
      </dgm:t>
    </dgm:pt>
    <dgm:pt modelId="{AA19D769-C180-45E8-BA16-2E9A11C9B1BE}" type="parTrans" cxnId="{C490CE56-5418-440A-B9B2-6A3CF0BDA143}">
      <dgm:prSet/>
      <dgm:spPr/>
      <dgm:t>
        <a:bodyPr/>
        <a:lstStyle/>
        <a:p>
          <a:endParaRPr lang="es-MX"/>
        </a:p>
      </dgm:t>
    </dgm:pt>
    <dgm:pt modelId="{AA3F2176-784E-4F90-A00D-CA30F2099981}" type="sibTrans" cxnId="{C490CE56-5418-440A-B9B2-6A3CF0BDA143}">
      <dgm:prSet/>
      <dgm:spPr/>
      <dgm:t>
        <a:bodyPr/>
        <a:lstStyle/>
        <a:p>
          <a:endParaRPr lang="es-MX"/>
        </a:p>
      </dgm:t>
    </dgm:pt>
    <dgm:pt modelId="{01113E88-44C3-403C-B272-A6851C5ADEC9}" type="pres">
      <dgm:prSet presAssocID="{A0FAAD65-AC00-4D19-8EFF-F5D73664A2C6}" presName="diagram" presStyleCnt="0">
        <dgm:presLayoutVars>
          <dgm:dir/>
          <dgm:resizeHandles val="exact"/>
        </dgm:presLayoutVars>
      </dgm:prSet>
      <dgm:spPr/>
    </dgm:pt>
    <dgm:pt modelId="{C2912648-8374-4559-BA6E-B0F9EBD6055B}" type="pres">
      <dgm:prSet presAssocID="{D84DC662-7E84-4B6C-97FB-27EA71648E4A}" presName="node" presStyleLbl="node1" presStyleIdx="0" presStyleCnt="5">
        <dgm:presLayoutVars>
          <dgm:bulletEnabled val="1"/>
        </dgm:presLayoutVars>
      </dgm:prSet>
      <dgm:spPr/>
    </dgm:pt>
    <dgm:pt modelId="{87680392-E0E9-4C3B-BC93-77D20A00C73F}" type="pres">
      <dgm:prSet presAssocID="{8E3714DD-8054-4466-B5E3-9944CD545945}" presName="sibTrans" presStyleCnt="0"/>
      <dgm:spPr/>
    </dgm:pt>
    <dgm:pt modelId="{81D53E8E-76F0-42AB-986C-80F7F293F5A5}" type="pres">
      <dgm:prSet presAssocID="{C0DEB573-74C4-49E7-9FF3-58EDF4281C4C}" presName="node" presStyleLbl="node1" presStyleIdx="1" presStyleCnt="5">
        <dgm:presLayoutVars>
          <dgm:bulletEnabled val="1"/>
        </dgm:presLayoutVars>
      </dgm:prSet>
      <dgm:spPr/>
    </dgm:pt>
    <dgm:pt modelId="{6DB018AB-BAB7-4A0E-BE4D-690937C01AEF}" type="pres">
      <dgm:prSet presAssocID="{4EE8A9BA-F2B6-4DA5-8109-00DDCE70EC79}" presName="sibTrans" presStyleCnt="0"/>
      <dgm:spPr/>
    </dgm:pt>
    <dgm:pt modelId="{CAEED450-99CE-41C7-A938-DCB46B1951EF}" type="pres">
      <dgm:prSet presAssocID="{F31539E7-D786-48B7-964B-F3E063587F68}" presName="node" presStyleLbl="node1" presStyleIdx="2" presStyleCnt="5">
        <dgm:presLayoutVars>
          <dgm:bulletEnabled val="1"/>
        </dgm:presLayoutVars>
      </dgm:prSet>
      <dgm:spPr/>
    </dgm:pt>
    <dgm:pt modelId="{A8C349D4-E298-41AF-ABBD-9735F6CCE4B3}" type="pres">
      <dgm:prSet presAssocID="{9C17ACEF-6ABD-429E-9983-195F33E90A67}" presName="sibTrans" presStyleCnt="0"/>
      <dgm:spPr/>
    </dgm:pt>
    <dgm:pt modelId="{DAB5140D-F510-4796-9F58-A05973063BF3}" type="pres">
      <dgm:prSet presAssocID="{5E9372C9-C038-4684-8959-6A7179DDE730}" presName="node" presStyleLbl="node1" presStyleIdx="3" presStyleCnt="5">
        <dgm:presLayoutVars>
          <dgm:bulletEnabled val="1"/>
        </dgm:presLayoutVars>
      </dgm:prSet>
      <dgm:spPr/>
    </dgm:pt>
    <dgm:pt modelId="{F60B3F81-23C7-4744-8718-56DC24C5B051}" type="pres">
      <dgm:prSet presAssocID="{F30B9609-C829-497A-BF8D-05F838AE5B16}" presName="sibTrans" presStyleCnt="0"/>
      <dgm:spPr/>
    </dgm:pt>
    <dgm:pt modelId="{EF06E396-601F-464C-9983-BF8F0DBB461E}" type="pres">
      <dgm:prSet presAssocID="{C33B95C6-42C1-413A-B94D-6BFBCE6F15CA}" presName="node" presStyleLbl="node1" presStyleIdx="4" presStyleCnt="5">
        <dgm:presLayoutVars>
          <dgm:bulletEnabled val="1"/>
        </dgm:presLayoutVars>
      </dgm:prSet>
      <dgm:spPr/>
    </dgm:pt>
  </dgm:ptLst>
  <dgm:cxnLst>
    <dgm:cxn modelId="{9AEC9C0E-FB61-4C77-B553-EF54F1FF4E73}" srcId="{A0FAAD65-AC00-4D19-8EFF-F5D73664A2C6}" destId="{C0DEB573-74C4-49E7-9FF3-58EDF4281C4C}" srcOrd="1" destOrd="0" parTransId="{FD0BC5A0-F9F6-4441-8024-7087FFF6D985}" sibTransId="{4EE8A9BA-F2B6-4DA5-8109-00DDCE70EC79}"/>
    <dgm:cxn modelId="{ABCD0212-7E31-4A6E-95D1-DAC525AA8B98}" type="presOf" srcId="{5E9372C9-C038-4684-8959-6A7179DDE730}" destId="{DAB5140D-F510-4796-9F58-A05973063BF3}" srcOrd="0" destOrd="0" presId="urn:microsoft.com/office/officeart/2005/8/layout/default"/>
    <dgm:cxn modelId="{224FA219-C8EB-44B7-BE12-48436C196BB9}" srcId="{A0FAAD65-AC00-4D19-8EFF-F5D73664A2C6}" destId="{5E9372C9-C038-4684-8959-6A7179DDE730}" srcOrd="3" destOrd="0" parTransId="{78A0DD4D-08B4-4C0D-B45D-66BFD1037467}" sibTransId="{F30B9609-C829-497A-BF8D-05F838AE5B16}"/>
    <dgm:cxn modelId="{317A7433-BB7B-404D-B7B0-851FEE32B544}" type="presOf" srcId="{D84DC662-7E84-4B6C-97FB-27EA71648E4A}" destId="{C2912648-8374-4559-BA6E-B0F9EBD6055B}" srcOrd="0" destOrd="0" presId="urn:microsoft.com/office/officeart/2005/8/layout/default"/>
    <dgm:cxn modelId="{E2E49F4C-37BA-492B-A0AE-BC4CC107647A}" type="presOf" srcId="{C33B95C6-42C1-413A-B94D-6BFBCE6F15CA}" destId="{EF06E396-601F-464C-9983-BF8F0DBB461E}" srcOrd="0" destOrd="0" presId="urn:microsoft.com/office/officeart/2005/8/layout/default"/>
    <dgm:cxn modelId="{C490CE56-5418-440A-B9B2-6A3CF0BDA143}" srcId="{A0FAAD65-AC00-4D19-8EFF-F5D73664A2C6}" destId="{C33B95C6-42C1-413A-B94D-6BFBCE6F15CA}" srcOrd="4" destOrd="0" parTransId="{AA19D769-C180-45E8-BA16-2E9A11C9B1BE}" sibTransId="{AA3F2176-784E-4F90-A00D-CA30F2099981}"/>
    <dgm:cxn modelId="{B7D14C73-1C95-4D34-A8F6-D10B4BD5F1D5}" srcId="{A0FAAD65-AC00-4D19-8EFF-F5D73664A2C6}" destId="{F31539E7-D786-48B7-964B-F3E063587F68}" srcOrd="2" destOrd="0" parTransId="{7AFD7D7F-5E28-43CC-B419-BA9F1E542EAB}" sibTransId="{9C17ACEF-6ABD-429E-9983-195F33E90A67}"/>
    <dgm:cxn modelId="{2DD41FC8-1A96-4CFD-B7F7-CBC2439105BB}" type="presOf" srcId="{F31539E7-D786-48B7-964B-F3E063587F68}" destId="{CAEED450-99CE-41C7-A938-DCB46B1951EF}" srcOrd="0" destOrd="0" presId="urn:microsoft.com/office/officeart/2005/8/layout/default"/>
    <dgm:cxn modelId="{7CD4C3D6-062D-41F0-97E8-29099270005F}" srcId="{A0FAAD65-AC00-4D19-8EFF-F5D73664A2C6}" destId="{D84DC662-7E84-4B6C-97FB-27EA71648E4A}" srcOrd="0" destOrd="0" parTransId="{C1467D09-9D51-4306-9699-66666EB833C1}" sibTransId="{8E3714DD-8054-4466-B5E3-9944CD545945}"/>
    <dgm:cxn modelId="{FE1869DE-02CF-4BE6-988F-AD921705456A}" type="presOf" srcId="{A0FAAD65-AC00-4D19-8EFF-F5D73664A2C6}" destId="{01113E88-44C3-403C-B272-A6851C5ADEC9}" srcOrd="0" destOrd="0" presId="urn:microsoft.com/office/officeart/2005/8/layout/default"/>
    <dgm:cxn modelId="{E7E2E2F1-0C86-4EA3-BA85-CDFF0BA9168D}" type="presOf" srcId="{C0DEB573-74C4-49E7-9FF3-58EDF4281C4C}" destId="{81D53E8E-76F0-42AB-986C-80F7F293F5A5}" srcOrd="0" destOrd="0" presId="urn:microsoft.com/office/officeart/2005/8/layout/default"/>
    <dgm:cxn modelId="{F86D31FF-703A-4885-A3D3-0ACAEB766651}" type="presParOf" srcId="{01113E88-44C3-403C-B272-A6851C5ADEC9}" destId="{C2912648-8374-4559-BA6E-B0F9EBD6055B}" srcOrd="0" destOrd="0" presId="urn:microsoft.com/office/officeart/2005/8/layout/default"/>
    <dgm:cxn modelId="{17899E26-566B-4606-9C30-E58033080DFF}" type="presParOf" srcId="{01113E88-44C3-403C-B272-A6851C5ADEC9}" destId="{87680392-E0E9-4C3B-BC93-77D20A00C73F}" srcOrd="1" destOrd="0" presId="urn:microsoft.com/office/officeart/2005/8/layout/default"/>
    <dgm:cxn modelId="{EAB69DC0-9627-4B4C-8714-32711DA3BEBA}" type="presParOf" srcId="{01113E88-44C3-403C-B272-A6851C5ADEC9}" destId="{81D53E8E-76F0-42AB-986C-80F7F293F5A5}" srcOrd="2" destOrd="0" presId="urn:microsoft.com/office/officeart/2005/8/layout/default"/>
    <dgm:cxn modelId="{8A65D7E2-A423-4418-A1FC-3B3A909F77DD}" type="presParOf" srcId="{01113E88-44C3-403C-B272-A6851C5ADEC9}" destId="{6DB018AB-BAB7-4A0E-BE4D-690937C01AEF}" srcOrd="3" destOrd="0" presId="urn:microsoft.com/office/officeart/2005/8/layout/default"/>
    <dgm:cxn modelId="{243085AE-5510-4C13-B316-5DE4B7F68ACC}" type="presParOf" srcId="{01113E88-44C3-403C-B272-A6851C5ADEC9}" destId="{CAEED450-99CE-41C7-A938-DCB46B1951EF}" srcOrd="4" destOrd="0" presId="urn:microsoft.com/office/officeart/2005/8/layout/default"/>
    <dgm:cxn modelId="{DBBAD72F-706F-4A45-BE14-9C6DA5E28213}" type="presParOf" srcId="{01113E88-44C3-403C-B272-A6851C5ADEC9}" destId="{A8C349D4-E298-41AF-ABBD-9735F6CCE4B3}" srcOrd="5" destOrd="0" presId="urn:microsoft.com/office/officeart/2005/8/layout/default"/>
    <dgm:cxn modelId="{F918ED6C-76DF-4369-B58E-D1FD8CE183F5}" type="presParOf" srcId="{01113E88-44C3-403C-B272-A6851C5ADEC9}" destId="{DAB5140D-F510-4796-9F58-A05973063BF3}" srcOrd="6" destOrd="0" presId="urn:microsoft.com/office/officeart/2005/8/layout/default"/>
    <dgm:cxn modelId="{CDADBB56-954A-424D-B988-C7BCFFDC213A}" type="presParOf" srcId="{01113E88-44C3-403C-B272-A6851C5ADEC9}" destId="{F60B3F81-23C7-4744-8718-56DC24C5B051}" srcOrd="7" destOrd="0" presId="urn:microsoft.com/office/officeart/2005/8/layout/default"/>
    <dgm:cxn modelId="{C64AAC8E-B0DC-4EEA-BEE3-7ACF1AE91459}" type="presParOf" srcId="{01113E88-44C3-403C-B272-A6851C5ADEC9}" destId="{EF06E396-601F-464C-9983-BF8F0DBB461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C0FDE-5244-4295-8D93-564B193708D6}">
      <dsp:nvSpPr>
        <dsp:cNvPr id="0" name=""/>
        <dsp:cNvSpPr/>
      </dsp:nvSpPr>
      <dsp:spPr>
        <a:xfrm>
          <a:off x="2476806" y="1239223"/>
          <a:ext cx="2599920" cy="259992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s-MX" sz="3800" kern="1200" dirty="0"/>
            <a:t>Proyecto</a:t>
          </a:r>
        </a:p>
      </dsp:txBody>
      <dsp:txXfrm>
        <a:off x="2857555" y="1619972"/>
        <a:ext cx="1838422" cy="1838422"/>
      </dsp:txXfrm>
    </dsp:sp>
    <dsp:sp modelId="{A8D22942-20FF-458B-AFC7-B00C7E25A2BD}">
      <dsp:nvSpPr>
        <dsp:cNvPr id="0" name=""/>
        <dsp:cNvSpPr/>
      </dsp:nvSpPr>
      <dsp:spPr>
        <a:xfrm>
          <a:off x="3126786" y="197711"/>
          <a:ext cx="1299960" cy="1299960"/>
        </a:xfrm>
        <a:prstGeom prst="ellipse">
          <a:avLst/>
        </a:prstGeom>
        <a:solidFill>
          <a:schemeClr val="accent5">
            <a:alpha val="50000"/>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t>Temporal</a:t>
          </a:r>
        </a:p>
      </dsp:txBody>
      <dsp:txXfrm>
        <a:off x="3317161" y="388086"/>
        <a:ext cx="919210" cy="919210"/>
      </dsp:txXfrm>
    </dsp:sp>
    <dsp:sp modelId="{3F3DBC8A-EA04-47D8-B4E9-241A110A24ED}">
      <dsp:nvSpPr>
        <dsp:cNvPr id="0" name=""/>
        <dsp:cNvSpPr/>
      </dsp:nvSpPr>
      <dsp:spPr>
        <a:xfrm>
          <a:off x="4591660" y="2734948"/>
          <a:ext cx="1299960" cy="1299960"/>
        </a:xfrm>
        <a:prstGeom prst="ellipse">
          <a:avLst/>
        </a:prstGeom>
        <a:solidFill>
          <a:schemeClr val="accent5">
            <a:alpha val="50000"/>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t>Único</a:t>
          </a:r>
        </a:p>
      </dsp:txBody>
      <dsp:txXfrm>
        <a:off x="4782035" y="2925323"/>
        <a:ext cx="919210" cy="919210"/>
      </dsp:txXfrm>
    </dsp:sp>
    <dsp:sp modelId="{580F3223-D34F-4FD0-AEEB-5B9BC5821915}">
      <dsp:nvSpPr>
        <dsp:cNvPr id="0" name=""/>
        <dsp:cNvSpPr/>
      </dsp:nvSpPr>
      <dsp:spPr>
        <a:xfrm>
          <a:off x="1661911" y="2734948"/>
          <a:ext cx="1299960" cy="1299960"/>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t>Progresivo</a:t>
          </a:r>
        </a:p>
      </dsp:txBody>
      <dsp:txXfrm>
        <a:off x="1852286" y="2925323"/>
        <a:ext cx="919210" cy="919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B1E4C-5D13-403E-81C6-AE6BEE734241}">
      <dsp:nvSpPr>
        <dsp:cNvPr id="0" name=""/>
        <dsp:cNvSpPr/>
      </dsp:nvSpPr>
      <dsp:spPr>
        <a:xfrm>
          <a:off x="-5765873" y="-883040"/>
          <a:ext cx="6868640" cy="6868640"/>
        </a:xfrm>
        <a:prstGeom prst="blockArc">
          <a:avLst>
            <a:gd name="adj1" fmla="val 18900000"/>
            <a:gd name="adj2" fmla="val 2700000"/>
            <a:gd name="adj3" fmla="val 314"/>
          </a:avLst>
        </a:pr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B30F9F5-D7D8-4352-9E5A-3F1ED8801B22}">
      <dsp:nvSpPr>
        <dsp:cNvPr id="0" name=""/>
        <dsp:cNvSpPr/>
      </dsp:nvSpPr>
      <dsp:spPr>
        <a:xfrm>
          <a:off x="357944" y="231962"/>
          <a:ext cx="9248663" cy="46372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078"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Cumplir los objetivos del negocio</a:t>
          </a:r>
        </a:p>
      </dsp:txBody>
      <dsp:txXfrm>
        <a:off x="357944" y="231962"/>
        <a:ext cx="9248663" cy="463720"/>
      </dsp:txXfrm>
    </dsp:sp>
    <dsp:sp modelId="{3A0CA91E-46D9-43D5-9C12-024E3DA5B175}">
      <dsp:nvSpPr>
        <dsp:cNvPr id="0" name=""/>
        <dsp:cNvSpPr/>
      </dsp:nvSpPr>
      <dsp:spPr>
        <a:xfrm>
          <a:off x="68119" y="173997"/>
          <a:ext cx="579650" cy="579650"/>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2659257-F244-47B9-B90F-F8CA12BF8BE3}">
      <dsp:nvSpPr>
        <dsp:cNvPr id="0" name=""/>
        <dsp:cNvSpPr/>
      </dsp:nvSpPr>
      <dsp:spPr>
        <a:xfrm>
          <a:off x="777885" y="927951"/>
          <a:ext cx="8828722" cy="463720"/>
        </a:xfrm>
        <a:prstGeom prst="rect">
          <a:avLst/>
        </a:prstGeom>
        <a:gradFill rotWithShape="0">
          <a:gsLst>
            <a:gs pos="0">
              <a:schemeClr val="accent5">
                <a:hueOff val="-1225557"/>
                <a:satOff val="-1705"/>
                <a:lumOff val="-654"/>
                <a:alphaOff val="0"/>
                <a:satMod val="103000"/>
                <a:lumMod val="102000"/>
                <a:tint val="94000"/>
              </a:schemeClr>
            </a:gs>
            <a:gs pos="50000">
              <a:schemeClr val="accent5">
                <a:hueOff val="-1225557"/>
                <a:satOff val="-1705"/>
                <a:lumOff val="-654"/>
                <a:alphaOff val="0"/>
                <a:satMod val="110000"/>
                <a:lumMod val="100000"/>
                <a:shade val="100000"/>
              </a:schemeClr>
            </a:gs>
            <a:gs pos="100000">
              <a:schemeClr val="accent5">
                <a:hueOff val="-1225557"/>
                <a:satOff val="-1705"/>
                <a:lumOff val="-65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078"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Satisfacer las expectativas de los interesados</a:t>
          </a:r>
        </a:p>
      </dsp:txBody>
      <dsp:txXfrm>
        <a:off x="777885" y="927951"/>
        <a:ext cx="8828722" cy="463720"/>
      </dsp:txXfrm>
    </dsp:sp>
    <dsp:sp modelId="{EE766066-8189-4303-B83A-4FE0B98D8142}">
      <dsp:nvSpPr>
        <dsp:cNvPr id="0" name=""/>
        <dsp:cNvSpPr/>
      </dsp:nvSpPr>
      <dsp:spPr>
        <a:xfrm>
          <a:off x="488059" y="869986"/>
          <a:ext cx="579650" cy="579650"/>
        </a:xfrm>
        <a:prstGeom prst="ellipse">
          <a:avLst/>
        </a:prstGeom>
        <a:solidFill>
          <a:schemeClr val="lt1">
            <a:hueOff val="0"/>
            <a:satOff val="0"/>
            <a:lumOff val="0"/>
            <a:alphaOff val="0"/>
          </a:schemeClr>
        </a:solidFill>
        <a:ln w="6350" cap="flat" cmpd="sng" algn="ctr">
          <a:solidFill>
            <a:schemeClr val="accent5">
              <a:hueOff val="-1225557"/>
              <a:satOff val="-1705"/>
              <a:lumOff val="-65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05A5D7C-4396-46A0-A9A6-0F2FF46ACBF1}">
      <dsp:nvSpPr>
        <dsp:cNvPr id="0" name=""/>
        <dsp:cNvSpPr/>
      </dsp:nvSpPr>
      <dsp:spPr>
        <a:xfrm>
          <a:off x="1008010" y="1623430"/>
          <a:ext cx="8598597" cy="463720"/>
        </a:xfrm>
        <a:prstGeom prst="rect">
          <a:avLst/>
        </a:prstGeom>
        <a:gradFill rotWithShape="0">
          <a:gsLst>
            <a:gs pos="0">
              <a:schemeClr val="accent5">
                <a:hueOff val="-2451115"/>
                <a:satOff val="-3409"/>
                <a:lumOff val="-1307"/>
                <a:alphaOff val="0"/>
                <a:satMod val="103000"/>
                <a:lumMod val="102000"/>
                <a:tint val="94000"/>
              </a:schemeClr>
            </a:gs>
            <a:gs pos="50000">
              <a:schemeClr val="accent5">
                <a:hueOff val="-2451115"/>
                <a:satOff val="-3409"/>
                <a:lumOff val="-1307"/>
                <a:alphaOff val="0"/>
                <a:satMod val="110000"/>
                <a:lumMod val="100000"/>
                <a:shade val="100000"/>
              </a:schemeClr>
            </a:gs>
            <a:gs pos="100000">
              <a:schemeClr val="accent5">
                <a:hueOff val="-2451115"/>
                <a:satOff val="-3409"/>
                <a:lumOff val="-130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078"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Ser más predecibles</a:t>
          </a:r>
        </a:p>
      </dsp:txBody>
      <dsp:txXfrm>
        <a:off x="1008010" y="1623430"/>
        <a:ext cx="8598597" cy="463720"/>
      </dsp:txXfrm>
    </dsp:sp>
    <dsp:sp modelId="{F6DD4558-57EE-4E8B-92D6-C94B199DAFDA}">
      <dsp:nvSpPr>
        <dsp:cNvPr id="0" name=""/>
        <dsp:cNvSpPr/>
      </dsp:nvSpPr>
      <dsp:spPr>
        <a:xfrm>
          <a:off x="718185" y="1565465"/>
          <a:ext cx="579650" cy="579650"/>
        </a:xfrm>
        <a:prstGeom prst="ellipse">
          <a:avLst/>
        </a:prstGeom>
        <a:solidFill>
          <a:schemeClr val="lt1">
            <a:hueOff val="0"/>
            <a:satOff val="0"/>
            <a:lumOff val="0"/>
            <a:alphaOff val="0"/>
          </a:schemeClr>
        </a:solidFill>
        <a:ln w="6350" cap="flat" cmpd="sng" algn="ctr">
          <a:solidFill>
            <a:schemeClr val="accent5">
              <a:hueOff val="-2451115"/>
              <a:satOff val="-3409"/>
              <a:lumOff val="-1307"/>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6749437-B7D1-464B-8A86-A99C93621676}">
      <dsp:nvSpPr>
        <dsp:cNvPr id="0" name=""/>
        <dsp:cNvSpPr/>
      </dsp:nvSpPr>
      <dsp:spPr>
        <a:xfrm>
          <a:off x="1081487" y="2319419"/>
          <a:ext cx="8525120" cy="463720"/>
        </a:xfrm>
        <a:prstGeom prst="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078"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Aumentar las posibilidades de éxito</a:t>
          </a:r>
        </a:p>
      </dsp:txBody>
      <dsp:txXfrm>
        <a:off x="1081487" y="2319419"/>
        <a:ext cx="8525120" cy="463720"/>
      </dsp:txXfrm>
    </dsp:sp>
    <dsp:sp modelId="{10992B15-6902-4B76-ABAA-8027BB6EC4E4}">
      <dsp:nvSpPr>
        <dsp:cNvPr id="0" name=""/>
        <dsp:cNvSpPr/>
      </dsp:nvSpPr>
      <dsp:spPr>
        <a:xfrm>
          <a:off x="791662" y="2261454"/>
          <a:ext cx="579650" cy="579650"/>
        </a:xfrm>
        <a:prstGeom prst="ellipse">
          <a:avLst/>
        </a:prstGeom>
        <a:solidFill>
          <a:schemeClr val="lt1">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10F7312-C73E-429A-B819-055151D99E4C}">
      <dsp:nvSpPr>
        <dsp:cNvPr id="0" name=""/>
        <dsp:cNvSpPr/>
      </dsp:nvSpPr>
      <dsp:spPr>
        <a:xfrm>
          <a:off x="1008010" y="3015408"/>
          <a:ext cx="8598597" cy="463720"/>
        </a:xfrm>
        <a:prstGeom prst="rect">
          <a:avLst/>
        </a:prstGeom>
        <a:gradFill rotWithShape="0">
          <a:gsLst>
            <a:gs pos="0">
              <a:schemeClr val="accent5">
                <a:hueOff val="-4902230"/>
                <a:satOff val="-6819"/>
                <a:lumOff val="-2615"/>
                <a:alphaOff val="0"/>
                <a:satMod val="103000"/>
                <a:lumMod val="102000"/>
                <a:tint val="94000"/>
              </a:schemeClr>
            </a:gs>
            <a:gs pos="50000">
              <a:schemeClr val="accent5">
                <a:hueOff val="-4902230"/>
                <a:satOff val="-6819"/>
                <a:lumOff val="-2615"/>
                <a:alphaOff val="0"/>
                <a:satMod val="110000"/>
                <a:lumMod val="100000"/>
                <a:shade val="100000"/>
              </a:schemeClr>
            </a:gs>
            <a:gs pos="100000">
              <a:schemeClr val="accent5">
                <a:hueOff val="-4902230"/>
                <a:satOff val="-6819"/>
                <a:lumOff val="-261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078"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Entregar los productos adecuados en el momento adecuado</a:t>
          </a:r>
        </a:p>
      </dsp:txBody>
      <dsp:txXfrm>
        <a:off x="1008010" y="3015408"/>
        <a:ext cx="8598597" cy="463720"/>
      </dsp:txXfrm>
    </dsp:sp>
    <dsp:sp modelId="{8699DDF2-C51D-4B40-A077-FD3695D70D36}">
      <dsp:nvSpPr>
        <dsp:cNvPr id="0" name=""/>
        <dsp:cNvSpPr/>
      </dsp:nvSpPr>
      <dsp:spPr>
        <a:xfrm>
          <a:off x="718185" y="2957443"/>
          <a:ext cx="579650" cy="579650"/>
        </a:xfrm>
        <a:prstGeom prst="ellipse">
          <a:avLst/>
        </a:prstGeom>
        <a:solidFill>
          <a:schemeClr val="lt1">
            <a:hueOff val="0"/>
            <a:satOff val="0"/>
            <a:lumOff val="0"/>
            <a:alphaOff val="0"/>
          </a:schemeClr>
        </a:solidFill>
        <a:ln w="6350" cap="flat" cmpd="sng" algn="ctr">
          <a:solidFill>
            <a:schemeClr val="accent5">
              <a:hueOff val="-4902230"/>
              <a:satOff val="-6819"/>
              <a:lumOff val="-261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521F327-D627-44F4-BD4D-DD3F46FAC373}">
      <dsp:nvSpPr>
        <dsp:cNvPr id="0" name=""/>
        <dsp:cNvSpPr/>
      </dsp:nvSpPr>
      <dsp:spPr>
        <a:xfrm>
          <a:off x="777885" y="3710887"/>
          <a:ext cx="8828722" cy="463720"/>
        </a:xfrm>
        <a:prstGeom prst="rect">
          <a:avLst/>
        </a:prstGeom>
        <a:gradFill rotWithShape="0">
          <a:gsLst>
            <a:gs pos="0">
              <a:schemeClr val="accent5">
                <a:hueOff val="-6127787"/>
                <a:satOff val="-8523"/>
                <a:lumOff val="-3268"/>
                <a:alphaOff val="0"/>
                <a:satMod val="103000"/>
                <a:lumMod val="102000"/>
                <a:tint val="94000"/>
              </a:schemeClr>
            </a:gs>
            <a:gs pos="50000">
              <a:schemeClr val="accent5">
                <a:hueOff val="-6127787"/>
                <a:satOff val="-8523"/>
                <a:lumOff val="-3268"/>
                <a:alphaOff val="0"/>
                <a:satMod val="110000"/>
                <a:lumMod val="100000"/>
                <a:shade val="100000"/>
              </a:schemeClr>
            </a:gs>
            <a:gs pos="100000">
              <a:schemeClr val="accent5">
                <a:hueOff val="-6127787"/>
                <a:satOff val="-8523"/>
                <a:lumOff val="-326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078"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Resolver problemas e incidentes</a:t>
          </a:r>
        </a:p>
      </dsp:txBody>
      <dsp:txXfrm>
        <a:off x="777885" y="3710887"/>
        <a:ext cx="8828722" cy="463720"/>
      </dsp:txXfrm>
    </dsp:sp>
    <dsp:sp modelId="{138B6D10-119D-427D-9F6C-767D36687C6D}">
      <dsp:nvSpPr>
        <dsp:cNvPr id="0" name=""/>
        <dsp:cNvSpPr/>
      </dsp:nvSpPr>
      <dsp:spPr>
        <a:xfrm>
          <a:off x="488059" y="3652922"/>
          <a:ext cx="579650" cy="579650"/>
        </a:xfrm>
        <a:prstGeom prst="ellipse">
          <a:avLst/>
        </a:prstGeom>
        <a:solidFill>
          <a:schemeClr val="lt1">
            <a:hueOff val="0"/>
            <a:satOff val="0"/>
            <a:lumOff val="0"/>
            <a:alphaOff val="0"/>
          </a:schemeClr>
        </a:solidFill>
        <a:ln w="6350" cap="flat" cmpd="sng" algn="ctr">
          <a:solidFill>
            <a:schemeClr val="accent5">
              <a:hueOff val="-6127787"/>
              <a:satOff val="-8523"/>
              <a:lumOff val="-326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0171391-11F6-42E1-8965-3E9F983420F3}">
      <dsp:nvSpPr>
        <dsp:cNvPr id="0" name=""/>
        <dsp:cNvSpPr/>
      </dsp:nvSpPr>
      <dsp:spPr>
        <a:xfrm>
          <a:off x="357944" y="4406876"/>
          <a:ext cx="9248663" cy="463720"/>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078" tIns="60960" rIns="60960" bIns="60960" numCol="1" spcCol="1270" anchor="ctr" anchorCtr="0">
          <a:noAutofit/>
        </a:bodyPr>
        <a:lstStyle/>
        <a:p>
          <a:pPr marL="0" lvl="0" indent="0" algn="l" defTabSz="1066800">
            <a:lnSpc>
              <a:spcPct val="90000"/>
            </a:lnSpc>
            <a:spcBef>
              <a:spcPct val="0"/>
            </a:spcBef>
            <a:spcAft>
              <a:spcPct val="35000"/>
            </a:spcAft>
            <a:buNone/>
          </a:pPr>
          <a:r>
            <a:rPr lang="es-MX" sz="2400" kern="1200" dirty="0"/>
            <a:t>Responder a los riesgos de manera oportuna</a:t>
          </a:r>
        </a:p>
      </dsp:txBody>
      <dsp:txXfrm>
        <a:off x="357944" y="4406876"/>
        <a:ext cx="9248663" cy="463720"/>
      </dsp:txXfrm>
    </dsp:sp>
    <dsp:sp modelId="{5F08DA81-8B98-4BA3-A305-052C27FA4320}">
      <dsp:nvSpPr>
        <dsp:cNvPr id="0" name=""/>
        <dsp:cNvSpPr/>
      </dsp:nvSpPr>
      <dsp:spPr>
        <a:xfrm>
          <a:off x="68119" y="4348911"/>
          <a:ext cx="579650" cy="579650"/>
        </a:xfrm>
        <a:prstGeom prst="ellipse">
          <a:avLst/>
        </a:prstGeom>
        <a:solidFill>
          <a:schemeClr val="lt1">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6FA83-2F10-4A92-979E-171EB5B87070}">
      <dsp:nvSpPr>
        <dsp:cNvPr id="0" name=""/>
        <dsp:cNvSpPr/>
      </dsp:nvSpPr>
      <dsp:spPr>
        <a:xfrm>
          <a:off x="1332" y="558071"/>
          <a:ext cx="1679518" cy="100771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¿Cómo se medirá el avance? </a:t>
          </a:r>
          <a:endParaRPr lang="es-MX" sz="1500" kern="1200" dirty="0"/>
        </a:p>
      </dsp:txBody>
      <dsp:txXfrm>
        <a:off x="1332" y="558071"/>
        <a:ext cx="1679518" cy="1007710"/>
      </dsp:txXfrm>
    </dsp:sp>
    <dsp:sp modelId="{CE25ABF5-6375-4349-90AF-97BA52D63FCB}">
      <dsp:nvSpPr>
        <dsp:cNvPr id="0" name=""/>
        <dsp:cNvSpPr/>
      </dsp:nvSpPr>
      <dsp:spPr>
        <a:xfrm>
          <a:off x="1848802" y="558071"/>
          <a:ext cx="1679518" cy="1007710"/>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¿Cómo vigilará la ejecución del proyecto con bases continuas? </a:t>
          </a:r>
          <a:endParaRPr lang="es-MX" sz="1500" kern="1200" dirty="0"/>
        </a:p>
      </dsp:txBody>
      <dsp:txXfrm>
        <a:off x="1848802" y="558071"/>
        <a:ext cx="1679518" cy="1007710"/>
      </dsp:txXfrm>
    </dsp:sp>
    <dsp:sp modelId="{7B62CAF6-B63D-4AAA-A892-66C89EE6314F}">
      <dsp:nvSpPr>
        <dsp:cNvPr id="0" name=""/>
        <dsp:cNvSpPr/>
      </dsp:nvSpPr>
      <dsp:spPr>
        <a:xfrm>
          <a:off x="3696272" y="558071"/>
          <a:ext cx="1679518" cy="1007710"/>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¿Cuáles son los factores críticos del proyecto que estará vigilando? </a:t>
          </a:r>
          <a:endParaRPr lang="es-MX" sz="1500" kern="1200" dirty="0"/>
        </a:p>
      </dsp:txBody>
      <dsp:txXfrm>
        <a:off x="3696272" y="558071"/>
        <a:ext cx="1679518" cy="1007710"/>
      </dsp:txXfrm>
    </dsp:sp>
    <dsp:sp modelId="{4EA0A0A5-EA34-4301-A095-B0604CDA3CD6}">
      <dsp:nvSpPr>
        <dsp:cNvPr id="0" name=""/>
        <dsp:cNvSpPr/>
      </dsp:nvSpPr>
      <dsp:spPr>
        <a:xfrm>
          <a:off x="5543742" y="558071"/>
          <a:ext cx="1679518" cy="1007710"/>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¿Cómo se beneficiará su organización con esta información? </a:t>
          </a:r>
          <a:endParaRPr lang="es-MX" sz="1500" kern="1200" dirty="0"/>
        </a:p>
      </dsp:txBody>
      <dsp:txXfrm>
        <a:off x="5543742" y="558071"/>
        <a:ext cx="1679518" cy="1007710"/>
      </dsp:txXfrm>
    </dsp:sp>
    <dsp:sp modelId="{3223E6D2-8A5A-4991-8091-8302B84CAD8E}">
      <dsp:nvSpPr>
        <dsp:cNvPr id="0" name=""/>
        <dsp:cNvSpPr/>
      </dsp:nvSpPr>
      <dsp:spPr>
        <a:xfrm>
          <a:off x="7391212" y="558071"/>
          <a:ext cx="1679518" cy="1007710"/>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¿Cómo va a recopilar los datos para la evaluación? </a:t>
          </a:r>
          <a:endParaRPr lang="es-MX" sz="1500" kern="1200" dirty="0"/>
        </a:p>
      </dsp:txBody>
      <dsp:txXfrm>
        <a:off x="7391212" y="558071"/>
        <a:ext cx="1679518" cy="1007710"/>
      </dsp:txXfrm>
    </dsp:sp>
    <dsp:sp modelId="{06D396D1-E6DF-4AD5-9E43-335EF0A38D39}">
      <dsp:nvSpPr>
        <dsp:cNvPr id="0" name=""/>
        <dsp:cNvSpPr/>
      </dsp:nvSpPr>
      <dsp:spPr>
        <a:xfrm>
          <a:off x="9238682" y="558071"/>
          <a:ext cx="1679518" cy="1007710"/>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MX" sz="1500" kern="1200"/>
            <a:t>¿Quién llevará a cabo el monitoreo y la evaluación? </a:t>
          </a:r>
          <a:endParaRPr lang="es-MX" sz="1500" kern="1200" dirty="0"/>
        </a:p>
      </dsp:txBody>
      <dsp:txXfrm>
        <a:off x="9238682" y="558071"/>
        <a:ext cx="1679518" cy="10077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CDDAE-E301-46F8-9963-A272B9220E2C}">
      <dsp:nvSpPr>
        <dsp:cNvPr id="0" name=""/>
        <dsp:cNvSpPr/>
      </dsp:nvSpPr>
      <dsp:spPr>
        <a:xfrm>
          <a:off x="3076" y="197359"/>
          <a:ext cx="2440960" cy="14645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¿Cómo medirá el impacto? </a:t>
          </a:r>
          <a:endParaRPr lang="es-MX" sz="1800" kern="1200" dirty="0"/>
        </a:p>
      </dsp:txBody>
      <dsp:txXfrm>
        <a:off x="3076" y="197359"/>
        <a:ext cx="2440960" cy="1464576"/>
      </dsp:txXfrm>
    </dsp:sp>
    <dsp:sp modelId="{EE7E8E4C-1EA0-4ED6-995F-032B1FEBE755}">
      <dsp:nvSpPr>
        <dsp:cNvPr id="0" name=""/>
        <dsp:cNvSpPr/>
      </dsp:nvSpPr>
      <dsp:spPr>
        <a:xfrm>
          <a:off x="2688133" y="197359"/>
          <a:ext cx="2440960" cy="1464576"/>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¿Cómo medirá el éxito y los efectos del proyecto? </a:t>
          </a:r>
          <a:endParaRPr lang="es-MX" sz="1800" kern="1200" dirty="0"/>
        </a:p>
      </dsp:txBody>
      <dsp:txXfrm>
        <a:off x="2688133" y="197359"/>
        <a:ext cx="2440960" cy="1464576"/>
      </dsp:txXfrm>
    </dsp:sp>
    <dsp:sp modelId="{65613CFA-F90D-44D9-84F9-13F7BA791A43}">
      <dsp:nvSpPr>
        <dsp:cNvPr id="0" name=""/>
        <dsp:cNvSpPr/>
      </dsp:nvSpPr>
      <dsp:spPr>
        <a:xfrm>
          <a:off x="5373190" y="197359"/>
          <a:ext cx="2440960" cy="1464576"/>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¿Qué le dirán los factores críticos u indicadores de logro que usará para medir el impacto del proyecto? </a:t>
          </a:r>
          <a:endParaRPr lang="es-MX" sz="1800" kern="1200" dirty="0"/>
        </a:p>
      </dsp:txBody>
      <dsp:txXfrm>
        <a:off x="5373190" y="197359"/>
        <a:ext cx="2440960" cy="1464576"/>
      </dsp:txXfrm>
    </dsp:sp>
    <dsp:sp modelId="{443566AF-44D5-464F-8FC5-C8AA420B5279}">
      <dsp:nvSpPr>
        <dsp:cNvPr id="0" name=""/>
        <dsp:cNvSpPr/>
      </dsp:nvSpPr>
      <dsp:spPr>
        <a:xfrm>
          <a:off x="8058246" y="197359"/>
          <a:ext cx="2440960" cy="146457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a:t>¿Qué diferencia causará el proyecto en los beneficiarios? </a:t>
          </a:r>
          <a:endParaRPr lang="es-MX" sz="1800" kern="1200" dirty="0"/>
        </a:p>
      </dsp:txBody>
      <dsp:txXfrm>
        <a:off x="8058246" y="197359"/>
        <a:ext cx="2440960" cy="14645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12648-8374-4559-BA6E-B0F9EBD6055B}">
      <dsp:nvSpPr>
        <dsp:cNvPr id="0" name=""/>
        <dsp:cNvSpPr/>
      </dsp:nvSpPr>
      <dsp:spPr>
        <a:xfrm>
          <a:off x="3686" y="590774"/>
          <a:ext cx="1996110" cy="11976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t>¿Cómo se va a transmitir los resultados obtenidos? </a:t>
          </a:r>
        </a:p>
      </dsp:txBody>
      <dsp:txXfrm>
        <a:off x="3686" y="590774"/>
        <a:ext cx="1996110" cy="1197666"/>
      </dsp:txXfrm>
    </dsp:sp>
    <dsp:sp modelId="{81D53E8E-76F0-42AB-986C-80F7F293F5A5}">
      <dsp:nvSpPr>
        <dsp:cNvPr id="0" name=""/>
        <dsp:cNvSpPr/>
      </dsp:nvSpPr>
      <dsp:spPr>
        <a:xfrm>
          <a:off x="2199407" y="590774"/>
          <a:ext cx="1996110" cy="1197666"/>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t>¿Qué información continua se tendrá que vigilar y evaluar? </a:t>
          </a:r>
          <a:endParaRPr lang="es-MX" sz="1600" kern="1200" dirty="0"/>
        </a:p>
      </dsp:txBody>
      <dsp:txXfrm>
        <a:off x="2199407" y="590774"/>
        <a:ext cx="1996110" cy="1197666"/>
      </dsp:txXfrm>
    </dsp:sp>
    <dsp:sp modelId="{CAEED450-99CE-41C7-A938-DCB46B1951EF}">
      <dsp:nvSpPr>
        <dsp:cNvPr id="0" name=""/>
        <dsp:cNvSpPr/>
      </dsp:nvSpPr>
      <dsp:spPr>
        <a:xfrm>
          <a:off x="4395128" y="590774"/>
          <a:ext cx="1996110" cy="1197666"/>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t>¿Cómo va a incorporar en el proyecto el resultado obtenido? </a:t>
          </a:r>
          <a:endParaRPr lang="es-MX" sz="1600" kern="1200" dirty="0"/>
        </a:p>
      </dsp:txBody>
      <dsp:txXfrm>
        <a:off x="4395128" y="590774"/>
        <a:ext cx="1996110" cy="1197666"/>
      </dsp:txXfrm>
    </dsp:sp>
    <dsp:sp modelId="{DAB5140D-F510-4796-9F58-A05973063BF3}">
      <dsp:nvSpPr>
        <dsp:cNvPr id="0" name=""/>
        <dsp:cNvSpPr/>
      </dsp:nvSpPr>
      <dsp:spPr>
        <a:xfrm>
          <a:off x="6590850" y="590774"/>
          <a:ext cx="1996110" cy="1197666"/>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t>¿Qué información será requerida por terceros (grupos locales, colaboradores, etc.)? </a:t>
          </a:r>
          <a:endParaRPr lang="es-MX" sz="1600" kern="1200" dirty="0"/>
        </a:p>
      </dsp:txBody>
      <dsp:txXfrm>
        <a:off x="6590850" y="590774"/>
        <a:ext cx="1996110" cy="1197666"/>
      </dsp:txXfrm>
    </dsp:sp>
    <dsp:sp modelId="{EF06E396-601F-464C-9983-BF8F0DBB461E}">
      <dsp:nvSpPr>
        <dsp:cNvPr id="0" name=""/>
        <dsp:cNvSpPr/>
      </dsp:nvSpPr>
      <dsp:spPr>
        <a:xfrm>
          <a:off x="8786571" y="590774"/>
          <a:ext cx="1996110" cy="1197666"/>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a:t>¿Para quién va dirigido el informe? </a:t>
          </a:r>
          <a:endParaRPr lang="es-MX" sz="1600" kern="1200" dirty="0"/>
        </a:p>
      </dsp:txBody>
      <dsp:txXfrm>
        <a:off x="8786571" y="590774"/>
        <a:ext cx="1996110" cy="119766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DAD4A-A777-43BE-AA27-B78472ED68AD}" type="datetimeFigureOut">
              <a:rPr lang="es-MX" smtClean="0"/>
              <a:t>24/08/24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87BFA-C082-4528-B7FA-AC1F925F8227}" type="slidenum">
              <a:rPr lang="es-MX" smtClean="0"/>
              <a:t>‹Nº›</a:t>
            </a:fld>
            <a:endParaRPr lang="es-MX"/>
          </a:p>
        </p:txBody>
      </p:sp>
    </p:spTree>
    <p:extLst>
      <p:ext uri="{BB962C8B-B14F-4D97-AF65-F5344CB8AC3E}">
        <p14:creationId xmlns:p14="http://schemas.microsoft.com/office/powerpoint/2010/main" val="1997596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Un producto único, que puede ser un componente de otro elemento, una mejora o corrección de un elemento o un nuevo elemento final en si </a:t>
            </a:r>
            <a:r>
              <a:rPr lang="es-MX" b="1" dirty="0"/>
              <a:t>mismo (p.ej., la corrección de un defecto en un elemento final);</a:t>
            </a:r>
          </a:p>
          <a:p>
            <a:r>
              <a:rPr lang="es-MX" dirty="0"/>
              <a:t>Un servicio único o la capacidad de realizar un servicio </a:t>
            </a:r>
            <a:r>
              <a:rPr lang="es-MX" b="1" dirty="0"/>
              <a:t>(p.ej., una función de negocio que brinda apoyo a la producción o distribución);</a:t>
            </a:r>
          </a:p>
          <a:p>
            <a:r>
              <a:rPr lang="es-MX" dirty="0"/>
              <a:t>Un resultado único, tal como una conclusión o un documento </a:t>
            </a:r>
            <a:r>
              <a:rPr lang="es-MX" b="1" dirty="0"/>
              <a:t>(p.ej., un proyecto de investigación que desarrolla conocimientos que se pueden emplear para determinar si existe una tendencia o si un nuevo proceso beneficiará a la sociedad)</a:t>
            </a:r>
          </a:p>
          <a:p>
            <a:r>
              <a:rPr lang="es-MX" dirty="0"/>
              <a:t>Una combinación única de uno o más productos, servicios o resultados </a:t>
            </a:r>
            <a:r>
              <a:rPr lang="es-MX" b="1" dirty="0"/>
              <a:t>(p.ej., una aplicación de software, su documentación asociada y servicios de asistencia al usuario).</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10</a:t>
            </a:fld>
            <a:endParaRPr lang="es-MX"/>
          </a:p>
        </p:txBody>
      </p:sp>
    </p:spTree>
    <p:extLst>
      <p:ext uri="{BB962C8B-B14F-4D97-AF65-F5344CB8AC3E}">
        <p14:creationId xmlns:p14="http://schemas.microsoft.com/office/powerpoint/2010/main" val="23025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Cuando hemos acabado tenemos la oportunidad de aprender de nuestros errores. El análisis de los mismos hará las decisiones futuras más realistas. Por ejemplo, debemos preguntarnos si hemos calculado incorrectamente</a:t>
            </a:r>
            <a:r>
              <a:rPr lang="es-MX" baseline="0" dirty="0"/>
              <a:t> </a:t>
            </a:r>
            <a:r>
              <a:rPr lang="es-MX" dirty="0"/>
              <a:t>la duración de las actividades, si los requerimientos establecidos inicialmente fueron correctos, si hemos asignado el trabajo al personal adecuado, si la calidad era la adecuada o si ocurrieron retrasos en la recepción del material.</a:t>
            </a:r>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72</a:t>
            </a:fld>
            <a:endParaRPr lang="es-MX"/>
          </a:p>
        </p:txBody>
      </p:sp>
    </p:spTree>
    <p:extLst>
      <p:ext uri="{BB962C8B-B14F-4D97-AF65-F5344CB8AC3E}">
        <p14:creationId xmlns:p14="http://schemas.microsoft.com/office/powerpoint/2010/main" val="1294739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1Es decir, se intenta conocer qué tanto un proyecto ha logrado cumplir sus objetivos o bien qué tanta capacidad poseería para cumplirlos.</a:t>
            </a:r>
          </a:p>
          <a:p>
            <a:pPr marL="0" marR="0" indent="0" algn="l" defTabSz="914400" rtl="0" eaLnBrk="1" fontAlgn="auto" latinLnBrk="0" hangingPunct="1">
              <a:lnSpc>
                <a:spcPct val="100000"/>
              </a:lnSpc>
              <a:spcBef>
                <a:spcPts val="0"/>
              </a:spcBef>
              <a:spcAft>
                <a:spcPts val="0"/>
              </a:spcAft>
              <a:buClrTx/>
              <a:buSzTx/>
              <a:buFontTx/>
              <a:buNone/>
              <a:tabLst/>
              <a:defRPr/>
            </a:pPr>
            <a:r>
              <a:rPr lang="es-MX" dirty="0"/>
              <a:t>2 recomendado a través de distintas técnicas que una determinada iniciativa se lleve adelante por sobre otras alternativas de proyectos.</a:t>
            </a:r>
          </a:p>
          <a:p>
            <a:pPr marL="0" marR="0" indent="0" algn="l" defTabSz="914400" rtl="0" eaLnBrk="1" fontAlgn="auto" latinLnBrk="0" hangingPunct="1">
              <a:lnSpc>
                <a:spcPct val="100000"/>
              </a:lnSpc>
              <a:spcBef>
                <a:spcPts val="0"/>
              </a:spcBef>
              <a:spcAft>
                <a:spcPts val="0"/>
              </a:spcAft>
              <a:buClrTx/>
              <a:buSzTx/>
              <a:buFontTx/>
              <a:buNone/>
              <a:tabLst/>
              <a:defRPr/>
            </a:pPr>
            <a:endParaRPr lang="es-MX" dirty="0"/>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73</a:t>
            </a:fld>
            <a:endParaRPr lang="es-MX"/>
          </a:p>
        </p:txBody>
      </p:sp>
    </p:spTree>
    <p:extLst>
      <p:ext uri="{BB962C8B-B14F-4D97-AF65-F5344CB8AC3E}">
        <p14:creationId xmlns:p14="http://schemas.microsoft.com/office/powerpoint/2010/main" val="15917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Para la identificación de los costos y beneficios del proyecto que son pertinentes para su evaluación, es necesario definir una situación base o situación sin proyecto, la comparación de lo que sucede con el proyecto CONTRA lo que hubiera sucedido sin proyecto, definirá los costos y beneficios pertinentes del mismo.</a:t>
            </a:r>
          </a:p>
          <a:p>
            <a:r>
              <a:rPr lang="es-MX" sz="1200" kern="1200" dirty="0">
                <a:solidFill>
                  <a:schemeClr val="tx1"/>
                </a:solidFill>
                <a:effectLst/>
                <a:latin typeface="+mn-lt"/>
                <a:ea typeface="+mn-ea"/>
                <a:cs typeface="+mn-cs"/>
              </a:rPr>
              <a:t> </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74</a:t>
            </a:fld>
            <a:endParaRPr lang="es-MX"/>
          </a:p>
        </p:txBody>
      </p:sp>
    </p:spTree>
    <p:extLst>
      <p:ext uri="{BB962C8B-B14F-4D97-AF65-F5344CB8AC3E}">
        <p14:creationId xmlns:p14="http://schemas.microsoft.com/office/powerpoint/2010/main" val="4018195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Cabe precisar que la evaluación no es un fin en sí misma, más bien es un medio para optimizar la gestión de los proyectos.</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75</a:t>
            </a:fld>
            <a:endParaRPr lang="es-MX"/>
          </a:p>
        </p:txBody>
      </p:sp>
    </p:spTree>
    <p:extLst>
      <p:ext uri="{BB962C8B-B14F-4D97-AF65-F5344CB8AC3E}">
        <p14:creationId xmlns:p14="http://schemas.microsoft.com/office/powerpoint/2010/main" val="1447773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1 Las fases de planificación y programación son cruciales, sin embargo, pocas veces los planes se cumplen al pie de la letra; los materiales llegan tarde, el trabajo lleva más tiempo del previsto, etc.</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76</a:t>
            </a:fld>
            <a:endParaRPr lang="es-MX"/>
          </a:p>
        </p:txBody>
      </p:sp>
    </p:spTree>
    <p:extLst>
      <p:ext uri="{BB962C8B-B14F-4D97-AF65-F5344CB8AC3E}">
        <p14:creationId xmlns:p14="http://schemas.microsoft.com/office/powerpoint/2010/main" val="3127198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1 Las fases de planificación y programación son cruciales, sin embargo, pocas veces los planes se cumplen al pie de la letra; los materiales llegan tarde, el trabajo lleva más tiempo del previsto, etc.</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77</a:t>
            </a:fld>
            <a:endParaRPr lang="es-MX"/>
          </a:p>
        </p:txBody>
      </p:sp>
    </p:spTree>
    <p:extLst>
      <p:ext uri="{BB962C8B-B14F-4D97-AF65-F5344CB8AC3E}">
        <p14:creationId xmlns:p14="http://schemas.microsoft.com/office/powerpoint/2010/main" val="683279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1 Las fases de planificación y programación son cruciales, sin embargo, pocas veces los planes se cumplen al pie de la letra; los materiales llegan tarde, el trabajo lleva más tiempo del previsto, etc.</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78</a:t>
            </a:fld>
            <a:endParaRPr lang="es-MX"/>
          </a:p>
        </p:txBody>
      </p:sp>
    </p:spTree>
    <p:extLst>
      <p:ext uri="{BB962C8B-B14F-4D97-AF65-F5344CB8AC3E}">
        <p14:creationId xmlns:p14="http://schemas.microsoft.com/office/powerpoint/2010/main" val="8866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1 Las fases de planificación y programación son cruciales, sin embargo, pocas veces los planes se cumplen al pie de la letra; los materiales llegan tarde, el trabajo lleva más tiempo del previsto, etc.</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79</a:t>
            </a:fld>
            <a:endParaRPr lang="es-MX"/>
          </a:p>
        </p:txBody>
      </p:sp>
    </p:spTree>
    <p:extLst>
      <p:ext uri="{BB962C8B-B14F-4D97-AF65-F5344CB8AC3E}">
        <p14:creationId xmlns:p14="http://schemas.microsoft.com/office/powerpoint/2010/main" val="2912263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1 Las fases de planificación y programación son cruciales, sin embargo, pocas veces los planes se cumplen al pie de la letra; los materiales llegan tarde, el trabajo lleva más tiempo del previsto, etc.</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80</a:t>
            </a:fld>
            <a:endParaRPr lang="es-MX"/>
          </a:p>
        </p:txBody>
      </p:sp>
    </p:spTree>
    <p:extLst>
      <p:ext uri="{BB962C8B-B14F-4D97-AF65-F5344CB8AC3E}">
        <p14:creationId xmlns:p14="http://schemas.microsoft.com/office/powerpoint/2010/main" val="438110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FD87BFA-C082-4528-B7FA-AC1F925F8227}" type="slidenum">
              <a:rPr lang="es-MX" smtClean="0"/>
              <a:t>81</a:t>
            </a:fld>
            <a:endParaRPr lang="es-MX"/>
          </a:p>
        </p:txBody>
      </p:sp>
    </p:spTree>
    <p:extLst>
      <p:ext uri="{BB962C8B-B14F-4D97-AF65-F5344CB8AC3E}">
        <p14:creationId xmlns:p14="http://schemas.microsoft.com/office/powerpoint/2010/main" val="274644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MX" b="1" dirty="0"/>
              <a:t>Esfuerzo temporal. </a:t>
            </a:r>
          </a:p>
          <a:p>
            <a:pPr marL="0" indent="0" algn="just">
              <a:buNone/>
            </a:pPr>
            <a:r>
              <a:rPr lang="es-MX" dirty="0"/>
              <a:t>La naturaleza temporal de los proyectos implica que un proyecto tiene un principio y un final definidos. Que sea temporal no significa necesariamente que un proyecto sea de corta duración. El final del proyecto se alcanza cuando se cumplen una o mas de las siguientes situaciones:</a:t>
            </a:r>
          </a:p>
          <a:p>
            <a:r>
              <a:rPr lang="es-MX" dirty="0"/>
              <a:t>Los objetivos del proyecto se han logrado</a:t>
            </a:r>
          </a:p>
          <a:p>
            <a:r>
              <a:rPr lang="es-MX" dirty="0"/>
              <a:t>Los objetivos no se cumplirán o no pueden cumplirse</a:t>
            </a:r>
          </a:p>
          <a:p>
            <a:r>
              <a:rPr lang="es-MX" dirty="0"/>
              <a:t>El financiamiento del proyecto se ha agotado o ya no esta disponible</a:t>
            </a:r>
          </a:p>
          <a:p>
            <a:r>
              <a:rPr lang="es-MX" dirty="0"/>
              <a:t>La necesidad del proyecto ya no existe </a:t>
            </a:r>
            <a:r>
              <a:rPr lang="es-MX" b="1" dirty="0"/>
              <a:t>(p.ej., el cliente ya no desea terminar el proyecto, un cambio de estrategia o prioridad pone fin al proyecto, la </a:t>
            </a:r>
            <a:r>
              <a:rPr lang="es-MX" b="1" dirty="0" err="1"/>
              <a:t>direccion</a:t>
            </a:r>
            <a:r>
              <a:rPr lang="es-MX" b="1" dirty="0"/>
              <a:t> de la </a:t>
            </a:r>
            <a:r>
              <a:rPr lang="es-MX" b="1" dirty="0" err="1"/>
              <a:t>organizacion</a:t>
            </a:r>
            <a:r>
              <a:rPr lang="es-MX" b="1" dirty="0"/>
              <a:t> deciden finalizar el proyecto);</a:t>
            </a:r>
          </a:p>
          <a:p>
            <a:r>
              <a:rPr lang="es-MX" dirty="0"/>
              <a:t>Los recursos humanos o </a:t>
            </a:r>
            <a:r>
              <a:rPr lang="es-MX" dirty="0" err="1"/>
              <a:t>fisicos</a:t>
            </a:r>
            <a:r>
              <a:rPr lang="es-MX" dirty="0"/>
              <a:t> ya no </a:t>
            </a:r>
            <a:r>
              <a:rPr lang="es-MX" dirty="0" err="1"/>
              <a:t>estan</a:t>
            </a:r>
            <a:r>
              <a:rPr lang="es-MX" dirty="0"/>
              <a:t> disponibles</a:t>
            </a:r>
          </a:p>
          <a:p>
            <a:r>
              <a:rPr lang="es-MX" dirty="0"/>
              <a:t>El proyecto se da por terminado por conveniencia o causa legal.</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11</a:t>
            </a:fld>
            <a:endParaRPr lang="es-MX"/>
          </a:p>
        </p:txBody>
      </p:sp>
    </p:spTree>
    <p:extLst>
      <p:ext uri="{BB962C8B-B14F-4D97-AF65-F5344CB8AC3E}">
        <p14:creationId xmlns:p14="http://schemas.microsoft.com/office/powerpoint/2010/main" val="2134936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FD87BFA-C082-4528-B7FA-AC1F925F8227}" type="slidenum">
              <a:rPr lang="es-MX" smtClean="0"/>
              <a:t>82</a:t>
            </a:fld>
            <a:endParaRPr lang="es-MX"/>
          </a:p>
        </p:txBody>
      </p:sp>
    </p:spTree>
    <p:extLst>
      <p:ext uri="{BB962C8B-B14F-4D97-AF65-F5344CB8AC3E}">
        <p14:creationId xmlns:p14="http://schemas.microsoft.com/office/powerpoint/2010/main" val="404037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El gestor de un proyecto de construcción de un embarcadero o de uno de ingeniería civil puede ver el producto mientras se está desarrollando. Si hay un desfase en calendario, el efecto en el producto es visible de forma obvia: partes de la estructura no están completas. El Software es intangible. Los gestores de proyectos de software no pueden ver el progreso. Confían en otros para elaborar la documentación necesaria para revisar el progreso. </a:t>
            </a:r>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21</a:t>
            </a:fld>
            <a:endParaRPr lang="es-MX"/>
          </a:p>
        </p:txBody>
      </p:sp>
    </p:spTree>
    <p:extLst>
      <p:ext uri="{BB962C8B-B14F-4D97-AF65-F5344CB8AC3E}">
        <p14:creationId xmlns:p14="http://schemas.microsoft.com/office/powerpoint/2010/main" val="282188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proyectos </a:t>
            </a:r>
            <a:r>
              <a:rPr lang="es-MX" dirty="0" err="1"/>
              <a:t>multifase</a:t>
            </a:r>
            <a:r>
              <a:rPr lang="es-MX" dirty="0"/>
              <a:t>, el proceso de supervisión y control también proporciona retroalimentación entre las fases del proyecto, fin de implementar acciones correctivas o preventivas para que el proyecto cumpla con el plan de gestión del proyecto. </a:t>
            </a:r>
          </a:p>
        </p:txBody>
      </p:sp>
      <p:sp>
        <p:nvSpPr>
          <p:cNvPr id="4" name="Marcador de número de diapositiva 3"/>
          <p:cNvSpPr>
            <a:spLocks noGrp="1"/>
          </p:cNvSpPr>
          <p:nvPr>
            <p:ph type="sldNum" sz="quarter" idx="10"/>
          </p:nvPr>
        </p:nvSpPr>
        <p:spPr/>
        <p:txBody>
          <a:bodyPr/>
          <a:lstStyle/>
          <a:p>
            <a:fld id="{8FD87BFA-C082-4528-B7FA-AC1F925F8227}" type="slidenum">
              <a:rPr lang="es-MX" smtClean="0"/>
              <a:t>35</a:t>
            </a:fld>
            <a:endParaRPr lang="es-MX"/>
          </a:p>
        </p:txBody>
      </p:sp>
    </p:spTree>
    <p:extLst>
      <p:ext uri="{BB962C8B-B14F-4D97-AF65-F5344CB8AC3E}">
        <p14:creationId xmlns:p14="http://schemas.microsoft.com/office/powerpoint/2010/main" val="492646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dirty="0"/>
              <a:t>Importante</a:t>
            </a:r>
            <a:r>
              <a:rPr lang="es-MX" dirty="0"/>
              <a:t>: </a:t>
            </a:r>
            <a:r>
              <a:rPr lang="es-MX" b="1" dirty="0"/>
              <a:t>El resumen ejecutivo debe ser redactado al final, una vez terminada la elaboración de la propuesta. Hay que tener en cuenta que, en muchos casos, esta es la única parte de la propuesta que leen los evaluadores para decidir si continúan revisándola o la dejan de lado. Por ello es importante poner especial cuidado en su redacción. </a:t>
            </a:r>
            <a:endParaRPr lang="es-MX" dirty="0"/>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64</a:t>
            </a:fld>
            <a:endParaRPr lang="es-MX"/>
          </a:p>
        </p:txBody>
      </p:sp>
    </p:spTree>
    <p:extLst>
      <p:ext uri="{BB962C8B-B14F-4D97-AF65-F5344CB8AC3E}">
        <p14:creationId xmlns:p14="http://schemas.microsoft.com/office/powerpoint/2010/main" val="293825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Para proyectos relativamente pequeños (algunos persona-meses), un solo individuo puede realizar todas las tareas de ingeniería de software y consultar especialistas según lo requiera. Para proyectos más grandes, el equipo de software puede dispersarse geográficamente a través de algunas ubicaciones diferentes. </a:t>
            </a:r>
          </a:p>
          <a:p>
            <a:r>
              <a:rPr lang="es-MX" sz="1200" b="0" i="0" u="none" strike="noStrike" kern="1200" baseline="0" dirty="0">
                <a:solidFill>
                  <a:schemeClr val="tx1"/>
                </a:solidFill>
                <a:latin typeface="+mn-lt"/>
                <a:ea typeface="+mn-ea"/>
                <a:cs typeface="+mn-cs"/>
              </a:rPr>
              <a:t>Por tanto, se debe especificar la ubicación de cada recurso humano. El número de personas requeridas para un proyecto de software puede determinarse sólo después de hacer una estimación del esfuerzo de desarrollo (por ejemplo, persona-meses)</a:t>
            </a:r>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67</a:t>
            </a:fld>
            <a:endParaRPr lang="es-MX"/>
          </a:p>
        </p:txBody>
      </p:sp>
    </p:spTree>
    <p:extLst>
      <p:ext uri="{BB962C8B-B14F-4D97-AF65-F5344CB8AC3E}">
        <p14:creationId xmlns:p14="http://schemas.microsoft.com/office/powerpoint/2010/main" val="153845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baseline="0" dirty="0">
                <a:solidFill>
                  <a:schemeClr val="tx1"/>
                </a:solidFill>
                <a:latin typeface="+mn-lt"/>
                <a:ea typeface="+mn-ea"/>
                <a:cs typeface="+mn-cs"/>
              </a:rPr>
              <a:t>La figura muestra las tres principales categorías de los recursos de la ingeniería de software: personal, componentes de software reutilizables y entorno de desarrollo (herramientas de hardware y software). Cada recurso se especifica con cuatro características: descripción del recurso, un enunciado de disponibilidad, momento en el que se requerirá el recurso y duración del tiempo que se aplicará el recurso. Estas últimas dos características pueden verse como una </a:t>
            </a:r>
            <a:r>
              <a:rPr lang="es-MX" sz="1200" b="0" i="1" u="none" strike="noStrike" kern="1200" baseline="0" dirty="0">
                <a:solidFill>
                  <a:schemeClr val="tx1"/>
                </a:solidFill>
                <a:latin typeface="+mn-lt"/>
                <a:ea typeface="+mn-ea"/>
                <a:cs typeface="+mn-cs"/>
              </a:rPr>
              <a:t>ventana temporal</a:t>
            </a:r>
            <a:r>
              <a:rPr lang="es-MX" sz="1200" b="0" i="0" u="none" strike="noStrike" kern="1200" baseline="0" dirty="0">
                <a:solidFill>
                  <a:schemeClr val="tx1"/>
                </a:solidFill>
                <a:latin typeface="+mn-lt"/>
                <a:ea typeface="+mn-ea"/>
                <a:cs typeface="+mn-cs"/>
              </a:rPr>
              <a:t>. </a:t>
            </a:r>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68</a:t>
            </a:fld>
            <a:endParaRPr lang="es-MX"/>
          </a:p>
        </p:txBody>
      </p:sp>
    </p:spTree>
    <p:extLst>
      <p:ext uri="{BB962C8B-B14F-4D97-AF65-F5344CB8AC3E}">
        <p14:creationId xmlns:p14="http://schemas.microsoft.com/office/powerpoint/2010/main" val="1156847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En ciertos casos, la empresa constructora puede aportar modificaciones al proyecto original, con algunas diferencias en la aplicación de la tecnología propuesta, pero deben presentar las cálculos, planos y explicaciones de éstos cambios el Supervisor de la obra, quien puede aprobar o rechazar estos cambios. </a:t>
            </a:r>
            <a:r>
              <a:rPr lang="es-MX" sz="1200" kern="1200" dirty="0">
                <a:solidFill>
                  <a:schemeClr val="tx1"/>
                </a:solidFill>
                <a:effectLst/>
                <a:latin typeface="+mn-lt"/>
                <a:ea typeface="+mn-ea"/>
                <a:cs typeface="+mn-cs"/>
              </a:rPr>
              <a:t>Es aconsejable que en estos casos se nombre oficialmente un "Supervisor" que representará los intereses del cliente, verificando en permanencia que la constructora respete el proyecto, no cambie los parámetros y construya según el Reglamento de Construcción.</a:t>
            </a:r>
          </a:p>
          <a:p>
            <a:pPr marL="0" indent="0">
              <a:buNone/>
            </a:pPr>
            <a:endParaRPr lang="es-MX" dirty="0"/>
          </a:p>
          <a:p>
            <a:pPr marL="0" indent="0">
              <a:buNone/>
            </a:pPr>
            <a:endParaRPr lang="es-MX" dirty="0"/>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70</a:t>
            </a:fld>
            <a:endParaRPr lang="es-MX"/>
          </a:p>
        </p:txBody>
      </p:sp>
    </p:spTree>
    <p:extLst>
      <p:ext uri="{BB962C8B-B14F-4D97-AF65-F5344CB8AC3E}">
        <p14:creationId xmlns:p14="http://schemas.microsoft.com/office/powerpoint/2010/main" val="2027707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a:t>1 Las fases de planificación y programación son cruciales, sin embargo, pocas veces los planes se cumplen al pie de la letra; los materiales llegan tarde, el trabajo lleva más tiempo del previsto, etc.</a:t>
            </a:r>
          </a:p>
          <a:p>
            <a:endParaRPr lang="es-MX" dirty="0"/>
          </a:p>
        </p:txBody>
      </p:sp>
      <p:sp>
        <p:nvSpPr>
          <p:cNvPr id="4" name="Marcador de número de diapositiva 3"/>
          <p:cNvSpPr>
            <a:spLocks noGrp="1"/>
          </p:cNvSpPr>
          <p:nvPr>
            <p:ph type="sldNum" sz="quarter" idx="10"/>
          </p:nvPr>
        </p:nvSpPr>
        <p:spPr/>
        <p:txBody>
          <a:bodyPr/>
          <a:lstStyle/>
          <a:p>
            <a:fld id="{8FD87BFA-C082-4528-B7FA-AC1F925F8227}" type="slidenum">
              <a:rPr lang="es-MX" smtClean="0"/>
              <a:t>71</a:t>
            </a:fld>
            <a:endParaRPr lang="es-MX"/>
          </a:p>
        </p:txBody>
      </p:sp>
    </p:spTree>
    <p:extLst>
      <p:ext uri="{BB962C8B-B14F-4D97-AF65-F5344CB8AC3E}">
        <p14:creationId xmlns:p14="http://schemas.microsoft.com/office/powerpoint/2010/main" val="225584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0E543935-B09A-474E-868C-9E7AECDDBA48}" type="datetime1">
              <a:rPr lang="es-MX" smtClean="0"/>
              <a:t>24/08/24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387068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F73AEC8C-03F7-42D5-9B7D-FE09E4A1D40D}" type="datetime1">
              <a:rPr lang="es-MX" smtClean="0"/>
              <a:t>24/08/24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15303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0758B94F-6C7E-431D-AE09-3B32EE84F838}" type="datetime1">
              <a:rPr lang="es-MX" smtClean="0"/>
              <a:t>24/08/24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101556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43BA979A-1BFA-4216-8870-DF7EE11CC4FE}" type="datetime1">
              <a:rPr lang="es-MX" smtClean="0"/>
              <a:t>24/08/24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283987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1A29733-AA94-49C7-A7A1-1494ACB84625}" type="datetime1">
              <a:rPr lang="es-MX" smtClean="0"/>
              <a:t>24/08/24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1031619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8AB6220C-B5A1-4857-9796-7DF18BA317CE}" type="datetime1">
              <a:rPr lang="es-MX" smtClean="0"/>
              <a:t>24/08/24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276688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D4D052FB-6AB2-40C4-B1C1-D94961039CF6}" type="datetime1">
              <a:rPr lang="es-MX" smtClean="0"/>
              <a:t>24/08/24</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225199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556B8848-F94F-4A04-BD88-1B4B92474D3E}" type="datetime1">
              <a:rPr lang="es-MX" smtClean="0"/>
              <a:t>24/08/24</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3638096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CCDEFA4-4647-4DF3-A865-1295BEAC86D3}" type="datetime1">
              <a:rPr lang="es-MX" smtClean="0"/>
              <a:t>24/08/24</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2414994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8A56AD6-D31C-4D65-B3C7-C75576B6FA12}" type="datetime1">
              <a:rPr lang="es-MX" smtClean="0"/>
              <a:t>24/08/24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2740677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F78AC9F8-8AC8-4DAC-ABED-7D8526C03D6C}" type="datetime1">
              <a:rPr lang="es-MX" smtClean="0"/>
              <a:t>24/08/24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9CF7E78B-7E0F-44EB-9C67-F952F73C7F87}" type="slidenum">
              <a:rPr lang="es-MX" smtClean="0"/>
              <a:t>‹Nº›</a:t>
            </a:fld>
            <a:endParaRPr lang="es-MX"/>
          </a:p>
        </p:txBody>
      </p:sp>
    </p:spTree>
    <p:extLst>
      <p:ext uri="{BB962C8B-B14F-4D97-AF65-F5344CB8AC3E}">
        <p14:creationId xmlns:p14="http://schemas.microsoft.com/office/powerpoint/2010/main" val="2792641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35722-D648-4163-8940-CA4C62222BA0}" type="datetime1">
              <a:rPr lang="es-MX" smtClean="0"/>
              <a:t>24/08/24</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7E78B-7E0F-44EB-9C67-F952F73C7F87}" type="slidenum">
              <a:rPr lang="es-MX" smtClean="0"/>
              <a:t>‹Nº›</a:t>
            </a:fld>
            <a:endParaRPr lang="es-MX"/>
          </a:p>
        </p:txBody>
      </p:sp>
    </p:spTree>
    <p:extLst>
      <p:ext uri="{BB962C8B-B14F-4D97-AF65-F5344CB8AC3E}">
        <p14:creationId xmlns:p14="http://schemas.microsoft.com/office/powerpoint/2010/main" val="3786907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448" y="3848387"/>
            <a:ext cx="11759609" cy="3036194"/>
          </a:xfrm>
          <a:prstGeom prst="rect">
            <a:avLst/>
          </a:prstGeom>
        </p:spPr>
      </p:pic>
      <p:sp>
        <p:nvSpPr>
          <p:cNvPr id="2" name="Título 1"/>
          <p:cNvSpPr>
            <a:spLocks noGrp="1"/>
          </p:cNvSpPr>
          <p:nvPr>
            <p:ph type="ctrTitle"/>
          </p:nvPr>
        </p:nvSpPr>
        <p:spPr/>
        <p:txBody>
          <a:bodyPr>
            <a:normAutofit/>
          </a:bodyPr>
          <a:lstStyle/>
          <a:p>
            <a:pPr algn="l"/>
            <a:r>
              <a:rPr lang="es-MX" sz="7200" dirty="0">
                <a:latin typeface="Code Bold" panose="020B0604020202020204" pitchFamily="50" charset="0"/>
              </a:rPr>
              <a:t>Gestión de Proyectos de Software.</a:t>
            </a:r>
          </a:p>
        </p:txBody>
      </p:sp>
      <p:sp>
        <p:nvSpPr>
          <p:cNvPr id="3" name="Subtítulo 2"/>
          <p:cNvSpPr>
            <a:spLocks noGrp="1"/>
          </p:cNvSpPr>
          <p:nvPr>
            <p:ph type="subTitle" idx="1"/>
          </p:nvPr>
        </p:nvSpPr>
        <p:spPr/>
        <p:txBody>
          <a:bodyPr/>
          <a:lstStyle/>
          <a:p>
            <a:pPr algn="l"/>
            <a:r>
              <a:rPr lang="es-MX" sz="4000" dirty="0">
                <a:solidFill>
                  <a:srgbClr val="0070C0"/>
                </a:solidFill>
                <a:latin typeface="Code Bold" panose="020B0604020202020204" pitchFamily="50" charset="0"/>
              </a:rPr>
              <a:t>SCG-1009</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a:t>
            </a:fld>
            <a:endParaRPr lang="es-MX"/>
          </a:p>
        </p:txBody>
      </p:sp>
    </p:spTree>
    <p:extLst>
      <p:ext uri="{BB962C8B-B14F-4D97-AF65-F5344CB8AC3E}">
        <p14:creationId xmlns:p14="http://schemas.microsoft.com/office/powerpoint/2010/main" val="1397057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p:txBody>
          <a:bodyPr>
            <a:normAutofit/>
          </a:bodyPr>
          <a:lstStyle/>
          <a:p>
            <a:pPr marL="0" indent="0" algn="just">
              <a:buNone/>
            </a:pPr>
            <a:r>
              <a:rPr lang="es-MX" dirty="0"/>
              <a:t>El cumplimiento de los objetivos del proyecto puede producir uno o más de los siguientes entregables:</a:t>
            </a:r>
          </a:p>
          <a:p>
            <a:r>
              <a:rPr lang="es-MX" dirty="0"/>
              <a:t>Un producto único, que puede ser un componente de otro elemento, una mejora o corrección de un elemento o un nuevo elemento final en si mismo.</a:t>
            </a:r>
          </a:p>
          <a:p>
            <a:r>
              <a:rPr lang="es-MX" dirty="0"/>
              <a:t>Un servicio único o la capacidad de realizar un servicio.</a:t>
            </a:r>
          </a:p>
          <a:p>
            <a:r>
              <a:rPr lang="es-MX" dirty="0"/>
              <a:t>Un resultado único, tal como una conclusión o un documento.</a:t>
            </a:r>
          </a:p>
          <a:p>
            <a:r>
              <a:rPr lang="es-MX" dirty="0"/>
              <a:t>Una combinación única de uno o más productos, servicios o resultados.</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10</a:t>
            </a:fld>
            <a:endParaRPr lang="es-MX"/>
          </a:p>
        </p:txBody>
      </p:sp>
    </p:spTree>
    <p:extLst>
      <p:ext uri="{BB962C8B-B14F-4D97-AF65-F5344CB8AC3E}">
        <p14:creationId xmlns:p14="http://schemas.microsoft.com/office/powerpoint/2010/main" val="3785801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p:txBody>
          <a:bodyPr>
            <a:normAutofit fontScale="92500" lnSpcReduction="20000"/>
          </a:bodyPr>
          <a:lstStyle/>
          <a:p>
            <a:pPr marL="0" indent="0">
              <a:buNone/>
            </a:pPr>
            <a:r>
              <a:rPr lang="es-MX" b="1" dirty="0"/>
              <a:t>Esfuerzo temporal. </a:t>
            </a:r>
          </a:p>
          <a:p>
            <a:pPr marL="0" indent="0" algn="just">
              <a:buNone/>
            </a:pPr>
            <a:r>
              <a:rPr lang="es-MX" dirty="0"/>
              <a:t>La naturaleza temporal de los proyectos implica que un proyecto tiene un principio y un final definidos. Que sea temporal no significa necesariamente que un proyecto sea de corta duración. El final del proyecto se alcanza cuando se cumplen una o mas de las siguientes situaciones:</a:t>
            </a:r>
          </a:p>
          <a:p>
            <a:r>
              <a:rPr lang="es-MX" dirty="0"/>
              <a:t>Los objetivos del proyecto se han logrado</a:t>
            </a:r>
          </a:p>
          <a:p>
            <a:r>
              <a:rPr lang="es-MX" dirty="0"/>
              <a:t>Los objetivos no se cumplirán o no pueden cumplirse</a:t>
            </a:r>
          </a:p>
          <a:p>
            <a:r>
              <a:rPr lang="es-MX" dirty="0"/>
              <a:t>El financiamiento del proyecto se ha agotado o ya no esta disponible</a:t>
            </a:r>
          </a:p>
          <a:p>
            <a:r>
              <a:rPr lang="es-MX" dirty="0"/>
              <a:t>La necesidad del proyecto ya no existe </a:t>
            </a:r>
          </a:p>
          <a:p>
            <a:r>
              <a:rPr lang="es-MX" dirty="0"/>
              <a:t>Los recursos humanos o físicos ya no están disponibles</a:t>
            </a:r>
          </a:p>
          <a:p>
            <a:r>
              <a:rPr lang="es-MX" dirty="0"/>
              <a:t>El proyecto se da por terminado por conveniencia o causa legal.</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11</a:t>
            </a:fld>
            <a:endParaRPr lang="es-MX"/>
          </a:p>
        </p:txBody>
      </p:sp>
    </p:spTree>
    <p:extLst>
      <p:ext uri="{BB962C8B-B14F-4D97-AF65-F5344CB8AC3E}">
        <p14:creationId xmlns:p14="http://schemas.microsoft.com/office/powerpoint/2010/main" val="1218057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200" y="1825625"/>
            <a:ext cx="4419600" cy="4351338"/>
          </a:xfrm>
        </p:spPr>
        <p:txBody>
          <a:bodyPr>
            <a:normAutofit fontScale="85000" lnSpcReduction="20000"/>
          </a:bodyPr>
          <a:lstStyle/>
          <a:p>
            <a:pPr marL="0" indent="0">
              <a:buNone/>
            </a:pPr>
            <a:r>
              <a:rPr lang="es-MX" b="1" dirty="0"/>
              <a:t>Los proyectos impulsan el cambio en las organizaciones. </a:t>
            </a:r>
          </a:p>
          <a:p>
            <a:pPr marL="0" indent="0">
              <a:buNone/>
            </a:pPr>
            <a:r>
              <a:rPr lang="es-MX" dirty="0"/>
              <a:t>Desde una perspectiva de negocio, un proyecto esta destinado a mover una organización de un estado a otro estado a fin de lograr un objetivo especifico.  Antes de que comience el proyecto, normalmente se dice que la organización esta en el estado actual. El resultado deseado del cambio impulsado por el proyecto se describe como el estado futuro.</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12</a:t>
            </a:fld>
            <a:endParaRPr lang="es-MX"/>
          </a:p>
        </p:txBody>
      </p:sp>
      <p:pic>
        <p:nvPicPr>
          <p:cNvPr id="5" name="Imagen 4"/>
          <p:cNvPicPr>
            <a:picLocks noChangeAspect="1"/>
          </p:cNvPicPr>
          <p:nvPr/>
        </p:nvPicPr>
        <p:blipFill>
          <a:blip r:embed="rId2">
            <a:clrChange>
              <a:clrFrom>
                <a:srgbClr val="FFFFFF"/>
              </a:clrFrom>
              <a:clrTo>
                <a:srgbClr val="FFFFFF">
                  <a:alpha val="0"/>
                </a:srgbClr>
              </a:clrTo>
            </a:clrChange>
          </a:blip>
          <a:stretch>
            <a:fillRect/>
          </a:stretch>
        </p:blipFill>
        <p:spPr>
          <a:xfrm>
            <a:off x="5154930" y="1690687"/>
            <a:ext cx="6789420" cy="4639385"/>
          </a:xfrm>
          <a:prstGeom prst="rect">
            <a:avLst/>
          </a:prstGeom>
        </p:spPr>
      </p:pic>
      <p:sp>
        <p:nvSpPr>
          <p:cNvPr id="6" name="Rectángulo 5"/>
          <p:cNvSpPr/>
          <p:nvPr/>
        </p:nvSpPr>
        <p:spPr>
          <a:xfrm>
            <a:off x="6096000" y="1548626"/>
            <a:ext cx="6469380" cy="276999"/>
          </a:xfrm>
          <a:prstGeom prst="rect">
            <a:avLst/>
          </a:prstGeom>
        </p:spPr>
        <p:txBody>
          <a:bodyPr wrap="square">
            <a:spAutoFit/>
          </a:bodyPr>
          <a:lstStyle/>
          <a:p>
            <a:r>
              <a:rPr lang="es-MX" sz="1200" b="1" dirty="0">
                <a:latin typeface="HelveticaNeue-BoldCond"/>
              </a:rPr>
              <a:t>Transición del Estado de una Organización a través de un Proyecto</a:t>
            </a:r>
            <a:endParaRPr lang="es-MX" sz="1200" dirty="0"/>
          </a:p>
        </p:txBody>
      </p:sp>
    </p:spTree>
    <p:extLst>
      <p:ext uri="{BB962C8B-B14F-4D97-AF65-F5344CB8AC3E}">
        <p14:creationId xmlns:p14="http://schemas.microsoft.com/office/powerpoint/2010/main" val="4195282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200" y="1825625"/>
            <a:ext cx="10515600" cy="2792095"/>
          </a:xfrm>
        </p:spPr>
        <p:txBody>
          <a:bodyPr>
            <a:normAutofit/>
          </a:bodyPr>
          <a:lstStyle/>
          <a:p>
            <a:pPr marL="0" indent="0">
              <a:buNone/>
            </a:pPr>
            <a:r>
              <a:rPr lang="es-MX" b="1" dirty="0"/>
              <a:t>Los proyectos hacen posible la creación de valor del negocio. </a:t>
            </a:r>
          </a:p>
          <a:p>
            <a:pPr marL="0" indent="0" algn="just">
              <a:buNone/>
            </a:pPr>
            <a:r>
              <a:rPr lang="es-MX" dirty="0"/>
              <a:t>El PMI define el valor del negocio como el beneficio cuantificable neto que se deriva de una iniciativa de negocio. El beneficio puede ser tangible, intangible o ambos. En análisis de negocios, el valor del negocio es considerado el retorno en forma de elementos como tiempo, dinero, bienes o intangibles, a cambio de algo intercambiado.</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13</a:t>
            </a:fld>
            <a:endParaRPr lang="es-MX"/>
          </a:p>
        </p:txBody>
      </p:sp>
      <p:sp>
        <p:nvSpPr>
          <p:cNvPr id="5" name="Rectángulo redondeado 4"/>
          <p:cNvSpPr/>
          <p:nvPr/>
        </p:nvSpPr>
        <p:spPr>
          <a:xfrm>
            <a:off x="1051560" y="4503420"/>
            <a:ext cx="10138410" cy="164592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a:t>El </a:t>
            </a:r>
            <a:r>
              <a:rPr lang="es-MX" sz="2400" b="1" dirty="0">
                <a:solidFill>
                  <a:srgbClr val="7030A0"/>
                </a:solidFill>
              </a:rPr>
              <a:t>valor del negocio en los proyectos </a:t>
            </a:r>
            <a:r>
              <a:rPr lang="es-MX" sz="2400" dirty="0"/>
              <a:t>se refiere al </a:t>
            </a:r>
            <a:r>
              <a:rPr lang="es-MX" sz="2400" u="sng" dirty="0"/>
              <a:t>beneficio</a:t>
            </a:r>
            <a:r>
              <a:rPr lang="es-MX" sz="2400" dirty="0"/>
              <a:t> que los resultados de un proyecto especifico </a:t>
            </a:r>
            <a:r>
              <a:rPr lang="es-MX" sz="2400" u="sng" dirty="0"/>
              <a:t>proporcionan a sus interesados</a:t>
            </a:r>
            <a:r>
              <a:rPr lang="es-MX" sz="2400" dirty="0"/>
              <a:t>. El beneficio de los proyectos puede ser tangible, intangible o ambos.</a:t>
            </a:r>
          </a:p>
        </p:txBody>
      </p:sp>
    </p:spTree>
    <p:extLst>
      <p:ext uri="{BB962C8B-B14F-4D97-AF65-F5344CB8AC3E}">
        <p14:creationId xmlns:p14="http://schemas.microsoft.com/office/powerpoint/2010/main" val="5627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p:txBody>
          <a:bodyPr numCol="2">
            <a:normAutofit/>
          </a:bodyPr>
          <a:lstStyle/>
          <a:p>
            <a:pPr marL="0" indent="0">
              <a:buNone/>
            </a:pPr>
            <a:r>
              <a:rPr lang="es-MX" dirty="0"/>
              <a:t>Como ejemplos de elementos </a:t>
            </a:r>
            <a:r>
              <a:rPr lang="es-MX" b="1" dirty="0">
                <a:solidFill>
                  <a:schemeClr val="accent6">
                    <a:lumMod val="75000"/>
                  </a:schemeClr>
                </a:solidFill>
              </a:rPr>
              <a:t>tangibles</a:t>
            </a:r>
            <a:r>
              <a:rPr lang="es-MX" dirty="0"/>
              <a:t> se pueden citar:</a:t>
            </a:r>
          </a:p>
          <a:p>
            <a:r>
              <a:rPr lang="es-MX" dirty="0"/>
              <a:t>Activos monetarios</a:t>
            </a:r>
          </a:p>
          <a:p>
            <a:r>
              <a:rPr lang="es-MX" dirty="0"/>
              <a:t>Participación de los accionistas</a:t>
            </a:r>
          </a:p>
          <a:p>
            <a:r>
              <a:rPr lang="es-MX" dirty="0"/>
              <a:t>Servicios</a:t>
            </a:r>
          </a:p>
          <a:p>
            <a:r>
              <a:rPr lang="es-MX" dirty="0"/>
              <a:t>Accesorios</a:t>
            </a:r>
          </a:p>
          <a:p>
            <a:r>
              <a:rPr lang="es-MX" dirty="0"/>
              <a:t>Herramientas</a:t>
            </a:r>
          </a:p>
          <a:p>
            <a:r>
              <a:rPr lang="es-MX" dirty="0"/>
              <a:t>Participación en el mercado.</a:t>
            </a:r>
          </a:p>
          <a:p>
            <a:pPr marL="265113" indent="0">
              <a:buNone/>
            </a:pPr>
            <a:r>
              <a:rPr lang="es-MX" dirty="0"/>
              <a:t>Como ejemplos de elementos </a:t>
            </a:r>
            <a:r>
              <a:rPr lang="es-MX" b="1" dirty="0">
                <a:solidFill>
                  <a:srgbClr val="7030A0"/>
                </a:solidFill>
              </a:rPr>
              <a:t>intangibles</a:t>
            </a:r>
            <a:r>
              <a:rPr lang="es-MX" dirty="0"/>
              <a:t> se pueden citar:</a:t>
            </a:r>
          </a:p>
          <a:p>
            <a:pPr marL="265113" indent="0"/>
            <a:r>
              <a:rPr lang="es-MX" dirty="0"/>
              <a:t>Valor del prestigio de la empresa</a:t>
            </a:r>
          </a:p>
          <a:p>
            <a:pPr marL="265113" indent="0"/>
            <a:r>
              <a:rPr lang="es-MX" dirty="0"/>
              <a:t>Reconocimiento de marca</a:t>
            </a:r>
          </a:p>
          <a:p>
            <a:pPr marL="265113" indent="0"/>
            <a:r>
              <a:rPr lang="es-MX" dirty="0"/>
              <a:t>Beneficio público</a:t>
            </a:r>
          </a:p>
          <a:p>
            <a:pPr marL="265113" indent="0"/>
            <a:r>
              <a:rPr lang="es-MX" dirty="0"/>
              <a:t>Marcas registradas</a:t>
            </a:r>
          </a:p>
          <a:p>
            <a:pPr marL="265113" indent="0"/>
            <a:r>
              <a:rPr lang="es-MX" dirty="0"/>
              <a:t>Alineación estratégica</a:t>
            </a:r>
          </a:p>
          <a:p>
            <a:pPr marL="265113" indent="0"/>
            <a:r>
              <a:rPr lang="es-MX" dirty="0"/>
              <a:t>Reputación.</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14</a:t>
            </a:fld>
            <a:endParaRPr lang="es-MX"/>
          </a:p>
        </p:txBody>
      </p:sp>
    </p:spTree>
    <p:extLst>
      <p:ext uri="{BB962C8B-B14F-4D97-AF65-F5344CB8AC3E}">
        <p14:creationId xmlns:p14="http://schemas.microsoft.com/office/powerpoint/2010/main" val="54499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200" y="1825624"/>
            <a:ext cx="3396916" cy="4530725"/>
          </a:xfrm>
        </p:spPr>
        <p:txBody>
          <a:bodyPr>
            <a:normAutofit fontScale="85000" lnSpcReduction="20000"/>
          </a:bodyPr>
          <a:lstStyle/>
          <a:p>
            <a:pPr marL="0" indent="0">
              <a:lnSpc>
                <a:spcPct val="120000"/>
              </a:lnSpc>
              <a:buNone/>
            </a:pPr>
            <a:r>
              <a:rPr lang="es-MX" b="1" dirty="0"/>
              <a:t>Contexto de Iniciación del Proyecto. </a:t>
            </a:r>
          </a:p>
          <a:p>
            <a:pPr marL="0" indent="0" algn="just">
              <a:lnSpc>
                <a:spcPct val="120000"/>
              </a:lnSpc>
              <a:buNone/>
            </a:pPr>
            <a:r>
              <a:rPr lang="es-MX" dirty="0"/>
              <a:t>Los líderes de las organizaciones inician proyectos en respuesta a factores que actúan sobre sus organizaciones.</a:t>
            </a:r>
          </a:p>
          <a:p>
            <a:pPr marL="0" indent="0" algn="just">
              <a:lnSpc>
                <a:spcPct val="120000"/>
              </a:lnSpc>
              <a:buNone/>
            </a:pPr>
            <a:r>
              <a:rPr lang="es-MX" dirty="0"/>
              <a:t>Existen cuatro categorías fundamentales de estos factores, que ilustran el contexto de un proyecto</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15</a:t>
            </a:fld>
            <a:endParaRPr lang="es-MX"/>
          </a:p>
        </p:txBody>
      </p:sp>
      <p:pic>
        <p:nvPicPr>
          <p:cNvPr id="5" name="Imagen 4"/>
          <p:cNvPicPr>
            <a:picLocks noChangeAspect="1"/>
          </p:cNvPicPr>
          <p:nvPr/>
        </p:nvPicPr>
        <p:blipFill>
          <a:blip r:embed="rId2"/>
          <a:stretch>
            <a:fillRect/>
          </a:stretch>
        </p:blipFill>
        <p:spPr>
          <a:xfrm>
            <a:off x="4539058" y="1552073"/>
            <a:ext cx="6694428" cy="4804276"/>
          </a:xfrm>
          <a:prstGeom prst="rect">
            <a:avLst/>
          </a:prstGeom>
        </p:spPr>
      </p:pic>
    </p:spTree>
    <p:extLst>
      <p:ext uri="{BB962C8B-B14F-4D97-AF65-F5344CB8AC3E}">
        <p14:creationId xmlns:p14="http://schemas.microsoft.com/office/powerpoint/2010/main" val="3828832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199" y="4126832"/>
            <a:ext cx="6352713" cy="2050130"/>
          </a:xfrm>
        </p:spPr>
        <p:txBody>
          <a:bodyPr>
            <a:normAutofit fontScale="85000" lnSpcReduction="10000"/>
          </a:bodyPr>
          <a:lstStyle/>
          <a:p>
            <a:r>
              <a:rPr lang="es-MX" dirty="0"/>
              <a:t>Se logra mediante la aplicación e integración adecuadas de los procesos de dirección de proyectos identificados para el proyecto. </a:t>
            </a:r>
          </a:p>
          <a:p>
            <a:r>
              <a:rPr lang="es-MX" dirty="0"/>
              <a:t>La dirección de proyectos permite a las organizaciones ejecutar proyectos de manera eficaz y eficiente.</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16</a:t>
            </a:fld>
            <a:endParaRPr lang="es-MX"/>
          </a:p>
        </p:txBody>
      </p:sp>
      <p:sp>
        <p:nvSpPr>
          <p:cNvPr id="5" name="Rectángulo redondeado 4"/>
          <p:cNvSpPr/>
          <p:nvPr/>
        </p:nvSpPr>
        <p:spPr>
          <a:xfrm>
            <a:off x="962525" y="1792705"/>
            <a:ext cx="5305927" cy="20694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a:t>La </a:t>
            </a:r>
            <a:r>
              <a:rPr lang="es-MX" sz="2400" b="1" dirty="0"/>
              <a:t>gestión de proyectos </a:t>
            </a:r>
            <a:r>
              <a:rPr lang="es-MX" sz="2400" dirty="0"/>
              <a:t>es la aplicación de conocimientos, habilidades, herramientas y técnicas a las actividades del proyecto para cumplir con los requisitos del mismo. </a:t>
            </a:r>
          </a:p>
        </p:txBody>
      </p:sp>
      <p:pic>
        <p:nvPicPr>
          <p:cNvPr id="2050" name="Picture 2" descr="Qué hace y qué aptitudes tiene un gestor de proyec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3695" y="1506015"/>
            <a:ext cx="4349762" cy="23561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n qué consiste la responsabilidad solidaria entre empresas? | E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660" y="3995980"/>
            <a:ext cx="3475832" cy="2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23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CF7E78B-7E0F-44EB-9C67-F952F73C7F87}" type="slidenum">
              <a:rPr lang="es-MX" smtClean="0"/>
              <a:t>17</a:t>
            </a:fld>
            <a:endParaRPr lang="es-MX"/>
          </a:p>
        </p:txBody>
      </p:sp>
      <p:sp>
        <p:nvSpPr>
          <p:cNvPr id="3" name="Rectángulo 2"/>
          <p:cNvSpPr/>
          <p:nvPr/>
        </p:nvSpPr>
        <p:spPr>
          <a:xfrm>
            <a:off x="1207169" y="422793"/>
            <a:ext cx="9633284" cy="830997"/>
          </a:xfrm>
          <a:prstGeom prst="rect">
            <a:avLst/>
          </a:prstGeom>
        </p:spPr>
        <p:txBody>
          <a:bodyPr wrap="square">
            <a:spAutoFit/>
          </a:bodyPr>
          <a:lstStyle/>
          <a:p>
            <a:pPr algn="just"/>
            <a:r>
              <a:rPr lang="es-MX" sz="2400" dirty="0">
                <a:latin typeface="HelveticaNeue-Condensed"/>
              </a:rPr>
              <a:t>Una dirección de proyectos eficaz ayuda a individuos, grupos y organizaciones publicas y privadas a:</a:t>
            </a:r>
            <a:endParaRPr lang="es-MX" sz="2400" dirty="0"/>
          </a:p>
        </p:txBody>
      </p:sp>
      <p:graphicFrame>
        <p:nvGraphicFramePr>
          <p:cNvPr id="4" name="Diagrama 3"/>
          <p:cNvGraphicFramePr/>
          <p:nvPr>
            <p:extLst>
              <p:ext uri="{D42A27DB-BD31-4B8C-83A1-F6EECF244321}">
                <p14:modId xmlns:p14="http://schemas.microsoft.com/office/powerpoint/2010/main" val="3413634619"/>
              </p:ext>
            </p:extLst>
          </p:nvPr>
        </p:nvGraphicFramePr>
        <p:xfrm>
          <a:off x="1334167" y="1253791"/>
          <a:ext cx="9674727" cy="5102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9108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p:txBody>
          <a:bodyPr>
            <a:normAutofit/>
          </a:bodyPr>
          <a:lstStyle/>
          <a:p>
            <a:pPr marL="0" indent="0" algn="ctr">
              <a:buNone/>
            </a:pPr>
            <a:endParaRPr lang="es-MX" dirty="0"/>
          </a:p>
          <a:p>
            <a:pPr marL="0" indent="0" algn="ctr">
              <a:buNone/>
            </a:pPr>
            <a:r>
              <a:rPr lang="es-MX" dirty="0"/>
              <a:t>La </a:t>
            </a:r>
            <a:r>
              <a:rPr lang="es-MX" b="1" dirty="0">
                <a:solidFill>
                  <a:srgbClr val="7030A0"/>
                </a:solidFill>
              </a:rPr>
              <a:t>gestión de proyectos </a:t>
            </a:r>
            <a:r>
              <a:rPr lang="es-MX" dirty="0"/>
              <a:t>se puede describir como un proceso de planteamiento, ejecución y control de un proyecto, desde su comienzo hasta su conclusión, con el propósito de alcanzar un objetivo final en un plazo de tiempo determinado, con un costo y nivel de calidad determinados, a través de la movilización de recursos técnicos, financieros y humanos. Incorporando variadas áreas del conocimiento, su objetivo final es el de obtener el mejor resultado posible del trinomio costo-plazo-calidad.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18</a:t>
            </a:fld>
            <a:endParaRPr lang="es-MX"/>
          </a:p>
        </p:txBody>
      </p:sp>
    </p:spTree>
    <p:extLst>
      <p:ext uri="{BB962C8B-B14F-4D97-AF65-F5344CB8AC3E}">
        <p14:creationId xmlns:p14="http://schemas.microsoft.com/office/powerpoint/2010/main" val="2095470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199" y="1825625"/>
            <a:ext cx="10862569" cy="4351338"/>
          </a:xfrm>
        </p:spPr>
        <p:txBody>
          <a:bodyPr>
            <a:normAutofit fontScale="92500" lnSpcReduction="10000"/>
          </a:bodyPr>
          <a:lstStyle/>
          <a:p>
            <a:pPr marL="0" indent="0">
              <a:buNone/>
            </a:pPr>
            <a:r>
              <a:rPr lang="es-MX" dirty="0"/>
              <a:t>La gestión de proyectos suma áreas tan distintas como:</a:t>
            </a:r>
          </a:p>
          <a:p>
            <a:r>
              <a:rPr lang="es-MX" dirty="0"/>
              <a:t>La incorporación del proyecto</a:t>
            </a:r>
          </a:p>
          <a:p>
            <a:r>
              <a:rPr lang="es-MX" dirty="0"/>
              <a:t>La gestión de costos</a:t>
            </a:r>
          </a:p>
          <a:p>
            <a:r>
              <a:rPr lang="es-MX" dirty="0"/>
              <a:t>Gestión de calidad</a:t>
            </a:r>
          </a:p>
          <a:p>
            <a:r>
              <a:rPr lang="es-MX" dirty="0"/>
              <a:t>Gestión del tiempo</a:t>
            </a:r>
          </a:p>
          <a:p>
            <a:r>
              <a:rPr lang="es-MX" dirty="0"/>
              <a:t>Gestión de recursos humanos</a:t>
            </a:r>
          </a:p>
          <a:p>
            <a:r>
              <a:rPr lang="es-MX" dirty="0"/>
              <a:t>Gestión de la comunicación (entre los miembros y el exterior). </a:t>
            </a:r>
          </a:p>
          <a:p>
            <a:endParaRPr lang="es-MX" dirty="0"/>
          </a:p>
          <a:p>
            <a:pPr marL="0" indent="0">
              <a:buNone/>
            </a:pPr>
            <a:r>
              <a:rPr lang="es-MX" dirty="0"/>
              <a:t>Así, la gestión de proyectos forma un ciclo dinámico que transcurre del planteamiento a la ejecución y control</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19</a:t>
            </a:fld>
            <a:endParaRPr lang="es-MX"/>
          </a:p>
        </p:txBody>
      </p:sp>
    </p:spTree>
    <p:extLst>
      <p:ext uri="{BB962C8B-B14F-4D97-AF65-F5344CB8AC3E}">
        <p14:creationId xmlns:p14="http://schemas.microsoft.com/office/powerpoint/2010/main" val="2808368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979572"/>
            <a:ext cx="10515600" cy="2231399"/>
          </a:xfrm>
        </p:spPr>
        <p:txBody>
          <a:bodyPr/>
          <a:lstStyle/>
          <a:p>
            <a:r>
              <a:rPr lang="es-MX" dirty="0">
                <a:solidFill>
                  <a:srgbClr val="0070C0"/>
                </a:solidFill>
              </a:rPr>
              <a:t>Tema 1: Introducción a la gestión de proyectos.</a:t>
            </a: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a:t>
            </a:fld>
            <a:endParaRPr lang="es-MX"/>
          </a:p>
        </p:txBody>
      </p:sp>
      <p:pic>
        <p:nvPicPr>
          <p:cNvPr id="7" name="Imagen 6"/>
          <p:cNvPicPr>
            <a:picLocks noChangeAspect="1"/>
          </p:cNvPicPr>
          <p:nvPr/>
        </p:nvPicPr>
        <p:blipFill rotWithShape="1">
          <a:blip r:embed="rId2"/>
          <a:srcRect l="6930" t="12060" r="13805" b="6912"/>
          <a:stretch/>
        </p:blipFill>
        <p:spPr>
          <a:xfrm>
            <a:off x="5686040" y="542232"/>
            <a:ext cx="5331272" cy="3064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3713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accent5">
                    <a:lumMod val="50000"/>
                  </a:schemeClr>
                </a:solidFill>
              </a:rPr>
              <a:t>1.1. Conceptos básicos para la gestión de proyectos.</a:t>
            </a:r>
            <a:endParaRPr lang="es-MX" dirty="0"/>
          </a:p>
        </p:txBody>
      </p:sp>
      <p:sp>
        <p:nvSpPr>
          <p:cNvPr id="3" name="Marcador de contenido 2"/>
          <p:cNvSpPr>
            <a:spLocks noGrp="1"/>
          </p:cNvSpPr>
          <p:nvPr>
            <p:ph idx="1"/>
          </p:nvPr>
        </p:nvSpPr>
        <p:spPr/>
        <p:txBody>
          <a:bodyPr>
            <a:normAutofit lnSpcReduction="10000"/>
          </a:bodyPr>
          <a:lstStyle/>
          <a:p>
            <a:pPr marL="0" indent="0" algn="just">
              <a:buNone/>
            </a:pPr>
            <a:r>
              <a:rPr lang="es-MX" b="1" dirty="0">
                <a:solidFill>
                  <a:srgbClr val="7030A0"/>
                </a:solidFill>
              </a:rPr>
              <a:t>Los gestores de Software </a:t>
            </a:r>
            <a:r>
              <a:rPr lang="es-MX" dirty="0"/>
              <a:t>son responsables de la planificación y temporalización del desarrollo de los proyectos. Supervisan el trabajo para asegurar que se lleva a cabo conforme a los estándares requeridos y supervisan el progreso para comprobar que el desarrollo se ajusta al tiempo previsto y al presupuesto. </a:t>
            </a:r>
          </a:p>
          <a:p>
            <a:pPr marL="0" indent="0" algn="just">
              <a:buNone/>
            </a:pPr>
            <a:r>
              <a:rPr lang="es-MX" dirty="0"/>
              <a:t>La administración de proyectos de software es necesaria debido a que </a:t>
            </a:r>
            <a:r>
              <a:rPr lang="es-MX" u="sng" dirty="0"/>
              <a:t>la ingeniería de Software profesional siempre está sujeta a restricciones organizacionales de tiempo y presupuesto</a:t>
            </a:r>
            <a:r>
              <a:rPr lang="es-MX" dirty="0"/>
              <a:t>. El trabajo del gestor de proyectos de software es asegurar que éstos cumplan dichas restricciones y entregar software que contribuya a las metas de la compañía de desarrollo de software.</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20</a:t>
            </a:fld>
            <a:endParaRPr lang="es-MX"/>
          </a:p>
        </p:txBody>
      </p:sp>
    </p:spTree>
    <p:extLst>
      <p:ext uri="{BB962C8B-B14F-4D97-AF65-F5344CB8AC3E}">
        <p14:creationId xmlns:p14="http://schemas.microsoft.com/office/powerpoint/2010/main" val="715312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199" y="1825625"/>
            <a:ext cx="10862569" cy="4351338"/>
          </a:xfrm>
        </p:spPr>
        <p:txBody>
          <a:bodyPr>
            <a:normAutofit/>
          </a:bodyPr>
          <a:lstStyle/>
          <a:p>
            <a:pPr marL="0" indent="0" algn="just">
              <a:buNone/>
            </a:pPr>
            <a:r>
              <a:rPr lang="es-MX" dirty="0"/>
              <a:t>Los gestores de software hacen el mismo tipo de trabajo que otros gestores sin embargo, la ingeniería del software es diferente en varios aspectos a otros tipos, lo que hace a la gestión de software particularmente difícil.  Algunas de estas diferencias son las siguientes: </a:t>
            </a:r>
          </a:p>
          <a:p>
            <a:pPr marL="514350" indent="-514350">
              <a:buFont typeface="+mj-lt"/>
              <a:buAutoNum type="arabicPeriod"/>
            </a:pPr>
            <a:r>
              <a:rPr lang="es-MX" dirty="0"/>
              <a:t>El producto es intangible.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21</a:t>
            </a:fld>
            <a:endParaRPr lang="es-MX"/>
          </a:p>
        </p:txBody>
      </p:sp>
      <p:pic>
        <p:nvPicPr>
          <p:cNvPr id="3074" name="Picture 2" descr="https://encrypted-tbn0.gstatic.com/images?q=tbn%3AANd9GcRkgRBEulDMtdQ4D72rrKlbGLzzkSigwofa-w&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691" y="4001293"/>
            <a:ext cx="3714294" cy="24716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blogs.es/751a7e/desarrollador/450_1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483" y="4001293"/>
            <a:ext cx="4119490" cy="247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64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199" y="1825625"/>
            <a:ext cx="10862569" cy="616786"/>
          </a:xfrm>
        </p:spPr>
        <p:txBody>
          <a:bodyPr>
            <a:normAutofit/>
          </a:bodyPr>
          <a:lstStyle/>
          <a:p>
            <a:pPr marL="0" indent="0">
              <a:buNone/>
            </a:pPr>
            <a:r>
              <a:rPr lang="es-MX" dirty="0"/>
              <a:t>2. No existen procesos del software estándar.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22</a:t>
            </a:fld>
            <a:endParaRPr lang="es-MX"/>
          </a:p>
        </p:txBody>
      </p:sp>
      <p:pic>
        <p:nvPicPr>
          <p:cNvPr id="4098" name="Picture 2" descr="https://www.liderempresarial.com/wp-content/uploads/2020/04/Abarrot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462" y="2442411"/>
            <a:ext cx="3458593" cy="19560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fabriziodellapollaodontologo.com/wp-content/uploads/2020/01/001-1-%C2%BFA-Qu%C3%A9-Se-Dedica-Un-Odont%C3%B3logo-1024x6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4053" y="4395893"/>
            <a:ext cx="2947388" cy="19658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image.freepik.com/foto-gratis/hombre-supervisor-almacen-fabrica-moda_79295-1698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852" y="4398438"/>
            <a:ext cx="2824202" cy="195348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lmdiario.com.ar/download/multimedia.grande.b5d50184909bea65.436f636120636f6c612066c3a162726963615f6772616e64652e6a706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4054" y="2442410"/>
            <a:ext cx="3460383" cy="195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1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199" y="1825625"/>
            <a:ext cx="10862569" cy="1219416"/>
          </a:xfrm>
        </p:spPr>
        <p:txBody>
          <a:bodyPr>
            <a:normAutofit fontScale="92500" lnSpcReduction="10000"/>
          </a:bodyPr>
          <a:lstStyle/>
          <a:p>
            <a:pPr marL="0" indent="0">
              <a:buNone/>
            </a:pPr>
            <a:r>
              <a:rPr lang="es-MX" dirty="0"/>
              <a:t>3. A menudo los proyectos grandes son únicos. </a:t>
            </a:r>
          </a:p>
          <a:p>
            <a:pPr marL="0" indent="0">
              <a:buNone/>
            </a:pPr>
            <a:r>
              <a:rPr lang="es-MX" dirty="0"/>
              <a:t>Las lecciones aprendidas en esas experiencias pueden no ser transferibles a los nuevos proyectos.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23</a:t>
            </a:fld>
            <a:endParaRPr lang="es-MX"/>
          </a:p>
        </p:txBody>
      </p:sp>
      <p:pic>
        <p:nvPicPr>
          <p:cNvPr id="5122" name="Picture 2" descr="https://cdn-3.expansion.mx/8a/7f/bbb33ff240c48f86b5a5b0665d39/xpa-web-supermercado-walmart-sams-club-ja-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1752" y="3045041"/>
            <a:ext cx="4944100" cy="329478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a:srcRect l="33834" t="28355" r="33800" b="29007"/>
          <a:stretch/>
        </p:blipFill>
        <p:spPr>
          <a:xfrm>
            <a:off x="6517300" y="3045041"/>
            <a:ext cx="4446356" cy="3294780"/>
          </a:xfrm>
          <a:prstGeom prst="rect">
            <a:avLst/>
          </a:prstGeom>
        </p:spPr>
      </p:pic>
    </p:spTree>
    <p:extLst>
      <p:ext uri="{BB962C8B-B14F-4D97-AF65-F5344CB8AC3E}">
        <p14:creationId xmlns:p14="http://schemas.microsoft.com/office/powerpoint/2010/main" val="272821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199" y="1825625"/>
            <a:ext cx="10862569" cy="4351338"/>
          </a:xfrm>
        </p:spPr>
        <p:txBody>
          <a:bodyPr>
            <a:normAutofit lnSpcReduction="10000"/>
          </a:bodyPr>
          <a:lstStyle/>
          <a:p>
            <a:pPr marL="0" indent="0">
              <a:buNone/>
            </a:pPr>
            <a:r>
              <a:rPr lang="es-MX" b="1" dirty="0"/>
              <a:t>Técnicas y Herramientas de Gestión de Proyectos </a:t>
            </a:r>
            <a:endParaRPr lang="es-MX" dirty="0"/>
          </a:p>
          <a:p>
            <a:pPr marL="0" indent="0" algn="just">
              <a:buNone/>
            </a:pPr>
            <a:r>
              <a:rPr lang="es-MX" dirty="0"/>
              <a:t>Hay una gran variedad de técnicas utilizadas en el planteamiento y control de proyecto, a saber, los Gráficos de Gantt (incluyendo cronogramas, gráficos de carga, entre otros), el PERT (Programe </a:t>
            </a:r>
            <a:r>
              <a:rPr lang="es-MX" dirty="0" err="1"/>
              <a:t>Evaluation</a:t>
            </a:r>
            <a:r>
              <a:rPr lang="es-MX" dirty="0"/>
              <a:t> and </a:t>
            </a:r>
            <a:r>
              <a:rPr lang="es-MX" dirty="0" err="1"/>
              <a:t>Review</a:t>
            </a:r>
            <a:r>
              <a:rPr lang="es-MX" dirty="0"/>
              <a:t> </a:t>
            </a:r>
            <a:r>
              <a:rPr lang="es-MX" dirty="0" err="1"/>
              <a:t>Technique</a:t>
            </a:r>
            <a:r>
              <a:rPr lang="es-MX" dirty="0"/>
              <a:t>) y el CPM (</a:t>
            </a:r>
            <a:r>
              <a:rPr lang="es-MX" dirty="0" err="1"/>
              <a:t>Critical</a:t>
            </a:r>
            <a:r>
              <a:rPr lang="es-MX" dirty="0"/>
              <a:t> </a:t>
            </a:r>
            <a:r>
              <a:rPr lang="es-MX" dirty="0" err="1"/>
              <a:t>Path</a:t>
            </a:r>
            <a:r>
              <a:rPr lang="es-MX" dirty="0"/>
              <a:t> </a:t>
            </a:r>
            <a:r>
              <a:rPr lang="es-MX" dirty="0" err="1"/>
              <a:t>Method</a:t>
            </a:r>
            <a:r>
              <a:rPr lang="es-MX" dirty="0"/>
              <a:t>). A nivel informático también han sido desarrolladas varias aplicaciones de apoyo al proceso de gestión de proyectos. </a:t>
            </a:r>
          </a:p>
          <a:p>
            <a:pPr marL="0" indent="0" algn="just">
              <a:buNone/>
            </a:pPr>
            <a:r>
              <a:rPr lang="es-MX" dirty="0"/>
              <a:t>A continuación se describirán:</a:t>
            </a:r>
          </a:p>
          <a:p>
            <a:pPr algn="just"/>
            <a:r>
              <a:rPr lang="es-MX" dirty="0"/>
              <a:t>PMI</a:t>
            </a:r>
          </a:p>
          <a:p>
            <a:pPr algn="just"/>
            <a:r>
              <a:rPr lang="es-MX" dirty="0"/>
              <a:t>PMBOK</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24</a:t>
            </a:fld>
            <a:endParaRPr lang="es-MX"/>
          </a:p>
        </p:txBody>
      </p:sp>
    </p:spTree>
    <p:extLst>
      <p:ext uri="{BB962C8B-B14F-4D97-AF65-F5344CB8AC3E}">
        <p14:creationId xmlns:p14="http://schemas.microsoft.com/office/powerpoint/2010/main" val="1770731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endParaRPr lang="es-MX" dirty="0">
              <a:solidFill>
                <a:srgbClr val="0070C0"/>
              </a:solidFill>
            </a:endParaRP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25</a:t>
            </a:fld>
            <a:endParaRPr lang="es-MX"/>
          </a:p>
        </p:txBody>
      </p:sp>
      <p:pic>
        <p:nvPicPr>
          <p:cNvPr id="3" name="Learn About Project Management Instit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1289" y="1690688"/>
            <a:ext cx="8289421" cy="4662799"/>
          </a:xfrm>
          <a:prstGeom prst="rect">
            <a:avLst/>
          </a:prstGeom>
        </p:spPr>
      </p:pic>
    </p:spTree>
    <p:extLst>
      <p:ext uri="{BB962C8B-B14F-4D97-AF65-F5344CB8AC3E}">
        <p14:creationId xmlns:p14="http://schemas.microsoft.com/office/powerpoint/2010/main" val="751742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199" y="1825625"/>
            <a:ext cx="10862569" cy="4351338"/>
          </a:xfrm>
        </p:spPr>
        <p:txBody>
          <a:bodyPr>
            <a:normAutofit fontScale="77500" lnSpcReduction="20000"/>
          </a:bodyPr>
          <a:lstStyle/>
          <a:p>
            <a:pPr marL="0" indent="0" algn="just">
              <a:buNone/>
            </a:pPr>
            <a:r>
              <a:rPr lang="es-MX" dirty="0"/>
              <a:t>El Project Management </a:t>
            </a:r>
            <a:r>
              <a:rPr lang="es-MX" dirty="0" err="1"/>
              <a:t>Institute</a:t>
            </a:r>
            <a:r>
              <a:rPr lang="es-MX" dirty="0"/>
              <a:t> (PMI) ofrece a sus afiliados una serie de recursos para el avance del conocimiento del profesional de la gerencia de proyectos tales como el desarrollo de estándares, un programa amplio de investigación, programas educativos para entrenamiento y adquisición de nuevos conocimientos, oportunidades para establecer redes de pares profesionales locales para la discusión de asuntos de interés, conferencias y la emisión de certificaciones para el ejercicio profesional reconocidas internacionalmente.  Entre las principales certificaciones se encuentran: </a:t>
            </a:r>
          </a:p>
          <a:p>
            <a:pPr marL="0" indent="0">
              <a:buNone/>
            </a:pPr>
            <a:endParaRPr lang="es-MX" dirty="0"/>
          </a:p>
          <a:p>
            <a:r>
              <a:rPr lang="en-US" dirty="0"/>
              <a:t>Certified Associate in Project Management (CAPM). </a:t>
            </a:r>
          </a:p>
          <a:p>
            <a:r>
              <a:rPr lang="es-MX" dirty="0"/>
              <a:t>Project Management Professional (PMP). </a:t>
            </a:r>
          </a:p>
          <a:p>
            <a:r>
              <a:rPr lang="es-MX" dirty="0"/>
              <a:t>PMI </a:t>
            </a:r>
            <a:r>
              <a:rPr lang="es-MX" dirty="0" err="1"/>
              <a:t>Scheduling</a:t>
            </a:r>
            <a:r>
              <a:rPr lang="es-MX" dirty="0"/>
              <a:t> Professional (PMI-SP). </a:t>
            </a:r>
          </a:p>
          <a:p>
            <a:r>
              <a:rPr lang="es-MX" dirty="0"/>
              <a:t>PMI </a:t>
            </a:r>
            <a:r>
              <a:rPr lang="es-MX" dirty="0" err="1"/>
              <a:t>Risk</a:t>
            </a:r>
            <a:r>
              <a:rPr lang="es-MX" dirty="0"/>
              <a:t> Management Professional (PMI-RMP). </a:t>
            </a:r>
          </a:p>
          <a:p>
            <a:r>
              <a:rPr lang="es-MX" dirty="0" err="1"/>
              <a:t>Program</a:t>
            </a:r>
            <a:r>
              <a:rPr lang="es-MX" dirty="0"/>
              <a:t> Management Professional (</a:t>
            </a:r>
            <a:r>
              <a:rPr lang="es-MX" dirty="0" err="1"/>
              <a:t>PgMP</a:t>
            </a:r>
            <a:r>
              <a:rPr lang="es-MX" dirty="0"/>
              <a:t>). </a:t>
            </a:r>
          </a:p>
          <a:p>
            <a:pPr marL="0" indent="0">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26</a:t>
            </a:fld>
            <a:endParaRPr lang="es-MX"/>
          </a:p>
        </p:txBody>
      </p:sp>
    </p:spTree>
    <p:extLst>
      <p:ext uri="{BB962C8B-B14F-4D97-AF65-F5344CB8AC3E}">
        <p14:creationId xmlns:p14="http://schemas.microsoft.com/office/powerpoint/2010/main" val="3043465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200" y="1825625"/>
            <a:ext cx="8740806" cy="4351338"/>
          </a:xfrm>
        </p:spPr>
        <p:txBody>
          <a:bodyPr>
            <a:normAutofit fontScale="77500" lnSpcReduction="20000"/>
          </a:bodyPr>
          <a:lstStyle/>
          <a:p>
            <a:pPr marL="0" indent="0" algn="just">
              <a:buNone/>
            </a:pPr>
            <a:r>
              <a:rPr lang="es-MX" b="1" dirty="0"/>
              <a:t>PMBOK </a:t>
            </a:r>
            <a:endParaRPr lang="es-MX" dirty="0"/>
          </a:p>
          <a:p>
            <a:pPr marL="0" indent="0" algn="just">
              <a:buNone/>
            </a:pPr>
            <a:r>
              <a:rPr lang="es-MX" dirty="0"/>
              <a:t>En el mundo de la Gestión de Proyectos, el PMBOK puede ser considerado como la Biblia de la Gerencia de Proyectos.  Conocer qué es el PMBOK es el paso inicial para poder comprender la amplitud de la gestión de proyectos y su importancia para una organización. </a:t>
            </a:r>
          </a:p>
          <a:p>
            <a:pPr marL="0" indent="0" algn="just">
              <a:buNone/>
            </a:pPr>
            <a:r>
              <a:rPr lang="es-MX" dirty="0"/>
              <a:t>PMBOK es el estándar para la Administración de Proyectos y cuyas siglas significan en inglés Project Management </a:t>
            </a:r>
            <a:r>
              <a:rPr lang="es-MX" dirty="0" err="1"/>
              <a:t>Body</a:t>
            </a:r>
            <a:r>
              <a:rPr lang="es-MX" dirty="0"/>
              <a:t> of </a:t>
            </a:r>
            <a:r>
              <a:rPr lang="es-MX" dirty="0" err="1"/>
              <a:t>Knowledge</a:t>
            </a:r>
            <a:r>
              <a:rPr lang="es-MX" dirty="0"/>
              <a:t>. Éste a su vez puede ser entendido como una colección de sistemas, procesos y áreas de conocimiento que son universalmente aceptados y reconocidos como los mejores dentro de la gestión de proyectos. </a:t>
            </a:r>
          </a:p>
          <a:p>
            <a:pPr marL="0" indent="0" algn="just">
              <a:buNone/>
            </a:pPr>
            <a:r>
              <a:rPr lang="es-MX" dirty="0"/>
              <a:t>El PMBOK provee conocimientos a todo profesional que desee especializarse en el área de los fundamentos de la administración de proyectos para poder aplicarlo en campos tan disimiles como la electrónica, el desarrollo de software, construcción, proyectos web, proyectos en industrias alimentarias, etc.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27</a:t>
            </a:fld>
            <a:endParaRPr lang="es-MX"/>
          </a:p>
        </p:txBody>
      </p:sp>
      <p:pic>
        <p:nvPicPr>
          <p:cNvPr id="6146" name="Picture 2" descr="A Guide to the Project Management Body of Knowledge (PMBOK(R) Guide-Sixth  Edition / Agile Practice Guide Bundle (SPANISH) eBook por Project  Management Institute - 9781628255249 | Rakuten Kobo Estados Unido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29" t="39050" r="49027" b="12222"/>
          <a:stretch/>
        </p:blipFill>
        <p:spPr bwMode="auto">
          <a:xfrm>
            <a:off x="9748876" y="1983651"/>
            <a:ext cx="2164957" cy="341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715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 Fases de la gestión de proyectos.</a:t>
            </a:r>
          </a:p>
        </p:txBody>
      </p:sp>
      <p:sp>
        <p:nvSpPr>
          <p:cNvPr id="3" name="Marcador de contenido 2"/>
          <p:cNvSpPr>
            <a:spLocks noGrp="1"/>
          </p:cNvSpPr>
          <p:nvPr>
            <p:ph idx="1"/>
          </p:nvPr>
        </p:nvSpPr>
        <p:spPr>
          <a:xfrm>
            <a:off x="838199" y="1825625"/>
            <a:ext cx="10862569" cy="4351338"/>
          </a:xfrm>
        </p:spPr>
        <p:txBody>
          <a:bodyPr>
            <a:normAutofit/>
          </a:bodyPr>
          <a:lstStyle/>
          <a:p>
            <a:pPr marL="0" indent="0">
              <a:buNone/>
            </a:pPr>
            <a:r>
              <a:rPr lang="es-MX" b="1" dirty="0"/>
              <a:t>CICLO DE VIDA VS GESTIÓN </a:t>
            </a:r>
            <a:endParaRPr lang="es-MX" dirty="0"/>
          </a:p>
          <a:p>
            <a:r>
              <a:rPr lang="es-MX" dirty="0">
                <a:solidFill>
                  <a:srgbClr val="7030A0"/>
                </a:solidFill>
              </a:rPr>
              <a:t>Ciclo de vida de un proyecto: </a:t>
            </a:r>
            <a:r>
              <a:rPr lang="es-MX" dirty="0"/>
              <a:t>Cada una de las fases que hay que desarrollar para obtener el producto o servicio asociado. </a:t>
            </a:r>
          </a:p>
          <a:p>
            <a:r>
              <a:rPr lang="es-MX" dirty="0">
                <a:solidFill>
                  <a:schemeClr val="accent6">
                    <a:lumMod val="75000"/>
                  </a:schemeClr>
                </a:solidFill>
              </a:rPr>
              <a:t>Gestión del proyecto: </a:t>
            </a:r>
            <a:r>
              <a:rPr lang="es-MX" dirty="0"/>
              <a:t>Metodología para planificar, ejecutar y controlar las fases de una manera más efectiva (con más probabilidades de éxito).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28</a:t>
            </a:fld>
            <a:endParaRPr lang="es-MX"/>
          </a:p>
        </p:txBody>
      </p:sp>
    </p:spTree>
    <p:extLst>
      <p:ext uri="{BB962C8B-B14F-4D97-AF65-F5344CB8AC3E}">
        <p14:creationId xmlns:p14="http://schemas.microsoft.com/office/powerpoint/2010/main" val="598460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 Fases de la gestión de proyectos.</a:t>
            </a:r>
          </a:p>
        </p:txBody>
      </p:sp>
      <p:sp>
        <p:nvSpPr>
          <p:cNvPr id="3" name="Marcador de contenido 2"/>
          <p:cNvSpPr>
            <a:spLocks noGrp="1"/>
          </p:cNvSpPr>
          <p:nvPr>
            <p:ph idx="1"/>
          </p:nvPr>
        </p:nvSpPr>
        <p:spPr>
          <a:xfrm>
            <a:off x="838199" y="1825625"/>
            <a:ext cx="10862569" cy="4351338"/>
          </a:xfrm>
        </p:spPr>
        <p:txBody>
          <a:bodyPr>
            <a:normAutofit/>
          </a:bodyPr>
          <a:lstStyle/>
          <a:p>
            <a:pPr marL="0" indent="0" algn="just">
              <a:buNone/>
            </a:pPr>
            <a:r>
              <a:rPr lang="es-MX" dirty="0"/>
              <a:t>Existen diversos enfoques de la gestión de actividades del proyecto, incluyendo agilidad, enfoque interactivo, incremental y progresivo. Independientemente del método empleado, la consideración cuidadosa debe darse en torno a aclarar los objetivos del proyecto, objetivos y sobre todo, las funciones y responsabilidades de todos los participantes e interesados. </a:t>
            </a:r>
          </a:p>
          <a:p>
            <a:pPr marL="0" indent="0" algn="just">
              <a:buNone/>
            </a:pPr>
            <a:r>
              <a:rPr lang="es-MX" dirty="0"/>
              <a:t>El </a:t>
            </a:r>
            <a:r>
              <a:rPr lang="es-MX" b="1" dirty="0"/>
              <a:t>proceso para la gestión de proyectos</a:t>
            </a:r>
            <a:r>
              <a:rPr lang="es-MX" dirty="0"/>
              <a:t>, según PMI, es válido para cualquier tipo de empresa y proyecto, aunque es especialmente adecuado para los proyectos  de ingeniería con los</a:t>
            </a:r>
            <a:r>
              <a:rPr lang="es-MX" b="1" i="1" dirty="0"/>
              <a:t> requisitos bien conocidos desde un principio, deterministas.</a:t>
            </a: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29</a:t>
            </a:fld>
            <a:endParaRPr lang="es-MX"/>
          </a:p>
        </p:txBody>
      </p:sp>
    </p:spTree>
    <p:extLst>
      <p:ext uri="{BB962C8B-B14F-4D97-AF65-F5344CB8AC3E}">
        <p14:creationId xmlns:p14="http://schemas.microsoft.com/office/powerpoint/2010/main" val="145338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52135" t="337" r="175" b="-337"/>
          <a:stretch/>
        </p:blipFill>
        <p:spPr>
          <a:xfrm rot="5400000" flipV="1">
            <a:off x="7080687" y="1925091"/>
            <a:ext cx="6859195" cy="3009014"/>
          </a:xfrm>
          <a:prstGeom prst="rect">
            <a:avLst/>
          </a:prstGeom>
        </p:spPr>
      </p:pic>
      <p:sp>
        <p:nvSpPr>
          <p:cNvPr id="2" name="Título 1"/>
          <p:cNvSpPr>
            <a:spLocks noGrp="1"/>
          </p:cNvSpPr>
          <p:nvPr>
            <p:ph type="title"/>
          </p:nvPr>
        </p:nvSpPr>
        <p:spPr/>
        <p:txBody>
          <a:bodyPr/>
          <a:lstStyle/>
          <a:p>
            <a:r>
              <a:rPr lang="es-MX" dirty="0">
                <a:solidFill>
                  <a:srgbClr val="0070C0"/>
                </a:solidFill>
              </a:rPr>
              <a:t>Subtemas</a:t>
            </a:r>
          </a:p>
        </p:txBody>
      </p:sp>
      <p:sp>
        <p:nvSpPr>
          <p:cNvPr id="3" name="Marcador de contenido 2"/>
          <p:cNvSpPr>
            <a:spLocks noGrp="1"/>
          </p:cNvSpPr>
          <p:nvPr>
            <p:ph idx="1"/>
          </p:nvPr>
        </p:nvSpPr>
        <p:spPr>
          <a:xfrm>
            <a:off x="838200" y="1825624"/>
            <a:ext cx="10095963" cy="4530725"/>
          </a:xfrm>
        </p:spPr>
        <p:txBody>
          <a:bodyPr numCol="1">
            <a:normAutofit/>
          </a:bodyPr>
          <a:lstStyle/>
          <a:p>
            <a:pPr marL="0" indent="0">
              <a:buNone/>
            </a:pPr>
            <a:r>
              <a:rPr lang="es-MX" dirty="0"/>
              <a:t>1.1. Conceptos básicos para la gestión de proyectos.</a:t>
            </a:r>
          </a:p>
          <a:p>
            <a:pPr marL="0" indent="0">
              <a:buNone/>
            </a:pPr>
            <a:r>
              <a:rPr lang="es-MX" dirty="0"/>
              <a:t>1.2. Fases de la gestión de proyectos.</a:t>
            </a:r>
          </a:p>
          <a:p>
            <a:pPr marL="457200" lvl="1" indent="0">
              <a:buNone/>
            </a:pPr>
            <a:r>
              <a:rPr lang="es-MX" dirty="0"/>
              <a:t>1.2.1. Planificación de proyectos.</a:t>
            </a:r>
          </a:p>
          <a:p>
            <a:pPr marL="457200" lvl="1" indent="0">
              <a:buNone/>
            </a:pPr>
            <a:r>
              <a:rPr lang="es-MX" dirty="0"/>
              <a:t>1.2.2. Propuesta.</a:t>
            </a:r>
          </a:p>
          <a:p>
            <a:pPr marL="457200" lvl="1" indent="0">
              <a:buNone/>
            </a:pPr>
            <a:r>
              <a:rPr lang="es-MX" dirty="0"/>
              <a:t>1.2.3. Selección y Evaluación de personal.</a:t>
            </a:r>
          </a:p>
          <a:p>
            <a:pPr marL="457200" lvl="1" indent="0">
              <a:buNone/>
            </a:pPr>
            <a:r>
              <a:rPr lang="es-MX" dirty="0"/>
              <a:t>1.2.4. Supervisión y Revisión del proyecto.</a:t>
            </a:r>
          </a:p>
          <a:p>
            <a:pPr marL="457200" lvl="1" indent="0">
              <a:buNone/>
            </a:pPr>
            <a:r>
              <a:rPr lang="es-MX" dirty="0"/>
              <a:t>1.2.5. Informes.</a:t>
            </a:r>
          </a:p>
          <a:p>
            <a:pPr marL="0" indent="0">
              <a:buNone/>
            </a:pPr>
            <a:r>
              <a:rPr lang="es-MX" dirty="0"/>
              <a:t>1.3 Fundamentos de Project Management </a:t>
            </a:r>
            <a:r>
              <a:rPr lang="es-MX" dirty="0" err="1"/>
              <a:t>Institute</a:t>
            </a:r>
            <a:r>
              <a:rPr lang="es-MX" dirty="0"/>
              <a:t>.</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a:t>
            </a:fld>
            <a:endParaRPr lang="es-MX"/>
          </a:p>
        </p:txBody>
      </p:sp>
    </p:spTree>
    <p:extLst>
      <p:ext uri="{BB962C8B-B14F-4D97-AF65-F5344CB8AC3E}">
        <p14:creationId xmlns:p14="http://schemas.microsoft.com/office/powerpoint/2010/main" val="4149692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 Fases de la gestión de proyectos.</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30</a:t>
            </a:fld>
            <a:endParaRPr lang="es-MX"/>
          </a:p>
        </p:txBody>
      </p:sp>
      <p:pic>
        <p:nvPicPr>
          <p:cNvPr id="7170" name="Picture 2" descr="http://www.atuservicio.net/wp-content/uploads/gestion-de-proyectos-1.png"/>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9028" y="1375148"/>
            <a:ext cx="7062323" cy="5296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05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 Fases de la gestión de proyectos.</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31</a:t>
            </a:fld>
            <a:endParaRPr lang="es-MX"/>
          </a:p>
        </p:txBody>
      </p:sp>
      <p:pic>
        <p:nvPicPr>
          <p:cNvPr id="5" name="Imagen 4"/>
          <p:cNvPicPr>
            <a:picLocks noChangeAspect="1"/>
          </p:cNvPicPr>
          <p:nvPr/>
        </p:nvPicPr>
        <p:blipFill>
          <a:blip r:embed="rId2"/>
          <a:stretch>
            <a:fillRect/>
          </a:stretch>
        </p:blipFill>
        <p:spPr>
          <a:xfrm>
            <a:off x="838200" y="1464213"/>
            <a:ext cx="4843480" cy="4770577"/>
          </a:xfrm>
          <a:prstGeom prst="rect">
            <a:avLst/>
          </a:prstGeom>
        </p:spPr>
      </p:pic>
      <p:sp>
        <p:nvSpPr>
          <p:cNvPr id="6" name="Rectángulo 5"/>
          <p:cNvSpPr/>
          <p:nvPr/>
        </p:nvSpPr>
        <p:spPr>
          <a:xfrm>
            <a:off x="6048282" y="1587343"/>
            <a:ext cx="5124635" cy="4524315"/>
          </a:xfrm>
          <a:prstGeom prst="rect">
            <a:avLst/>
          </a:prstGeom>
        </p:spPr>
        <p:txBody>
          <a:bodyPr wrap="square">
            <a:spAutoFit/>
          </a:bodyPr>
          <a:lstStyle/>
          <a:p>
            <a:r>
              <a:rPr lang="es-MX" sz="2400" b="1" i="1" dirty="0">
                <a:solidFill>
                  <a:srgbClr val="7030A0"/>
                </a:solidFill>
              </a:rPr>
              <a:t>Los 5 grupos de procesos de PMBOK</a:t>
            </a:r>
          </a:p>
          <a:p>
            <a:endParaRPr lang="es-MX" sz="2400" dirty="0"/>
          </a:p>
          <a:p>
            <a:r>
              <a:rPr lang="es-MX" sz="2400" dirty="0"/>
              <a:t>El PM o Administrador del proyecto, es el responsable de determinar que procesos son apropiados y el rigor de cada uno:</a:t>
            </a:r>
          </a:p>
          <a:p>
            <a:pPr marL="342900" indent="-342900">
              <a:buFont typeface="+mj-lt"/>
              <a:buAutoNum type="arabicPeriod"/>
            </a:pPr>
            <a:r>
              <a:rPr lang="es-MX" sz="2400" dirty="0"/>
              <a:t>Iniciar</a:t>
            </a:r>
          </a:p>
          <a:p>
            <a:pPr marL="342900" indent="-342900">
              <a:buFont typeface="+mj-lt"/>
              <a:buAutoNum type="arabicPeriod"/>
            </a:pPr>
            <a:r>
              <a:rPr lang="es-MX" sz="2400" dirty="0"/>
              <a:t>Planificar</a:t>
            </a:r>
          </a:p>
          <a:p>
            <a:pPr marL="342900" indent="-342900">
              <a:buFont typeface="+mj-lt"/>
              <a:buAutoNum type="arabicPeriod"/>
            </a:pPr>
            <a:r>
              <a:rPr lang="es-MX" sz="2400" dirty="0"/>
              <a:t>Ejecutar</a:t>
            </a:r>
          </a:p>
          <a:p>
            <a:pPr marL="342900" indent="-342900">
              <a:buFont typeface="+mj-lt"/>
              <a:buAutoNum type="arabicPeriod"/>
            </a:pPr>
            <a:r>
              <a:rPr lang="es-MX" sz="2400" dirty="0"/>
              <a:t>Monitorear y controlar</a:t>
            </a:r>
          </a:p>
          <a:p>
            <a:pPr marL="342900" indent="-342900">
              <a:buFont typeface="+mj-lt"/>
              <a:buAutoNum type="arabicPeriod"/>
            </a:pPr>
            <a:r>
              <a:rPr lang="es-MX" sz="2400" dirty="0"/>
              <a:t>Cerrar</a:t>
            </a:r>
          </a:p>
          <a:p>
            <a:endParaRPr lang="es-MX" sz="2400" dirty="0"/>
          </a:p>
        </p:txBody>
      </p:sp>
      <p:sp>
        <p:nvSpPr>
          <p:cNvPr id="8" name="Elipse 7"/>
          <p:cNvSpPr/>
          <p:nvPr/>
        </p:nvSpPr>
        <p:spPr>
          <a:xfrm>
            <a:off x="2494625" y="2148396"/>
            <a:ext cx="310719" cy="319596"/>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MX" dirty="0"/>
              <a:t>1</a:t>
            </a:r>
          </a:p>
        </p:txBody>
      </p:sp>
      <p:sp>
        <p:nvSpPr>
          <p:cNvPr id="10" name="Elipse 9"/>
          <p:cNvSpPr/>
          <p:nvPr/>
        </p:nvSpPr>
        <p:spPr>
          <a:xfrm>
            <a:off x="2494624" y="3229728"/>
            <a:ext cx="310719" cy="319596"/>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MX" dirty="0"/>
              <a:t>2</a:t>
            </a:r>
          </a:p>
        </p:txBody>
      </p:sp>
      <p:sp>
        <p:nvSpPr>
          <p:cNvPr id="11" name="Elipse 10"/>
          <p:cNvSpPr/>
          <p:nvPr/>
        </p:nvSpPr>
        <p:spPr>
          <a:xfrm>
            <a:off x="4786544" y="4182862"/>
            <a:ext cx="310719" cy="319596"/>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MX" dirty="0"/>
              <a:t>3</a:t>
            </a:r>
          </a:p>
        </p:txBody>
      </p:sp>
      <p:sp>
        <p:nvSpPr>
          <p:cNvPr id="12" name="Elipse 11"/>
          <p:cNvSpPr/>
          <p:nvPr/>
        </p:nvSpPr>
        <p:spPr>
          <a:xfrm>
            <a:off x="1137821" y="4182862"/>
            <a:ext cx="310719" cy="319596"/>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MX" dirty="0"/>
              <a:t>4</a:t>
            </a:r>
          </a:p>
        </p:txBody>
      </p:sp>
      <p:sp>
        <p:nvSpPr>
          <p:cNvPr id="13" name="Elipse 12"/>
          <p:cNvSpPr/>
          <p:nvPr/>
        </p:nvSpPr>
        <p:spPr>
          <a:xfrm>
            <a:off x="2494623" y="5096369"/>
            <a:ext cx="310719" cy="319596"/>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MX" dirty="0"/>
              <a:t>5</a:t>
            </a:r>
          </a:p>
        </p:txBody>
      </p:sp>
    </p:spTree>
    <p:extLst>
      <p:ext uri="{BB962C8B-B14F-4D97-AF65-F5344CB8AC3E}">
        <p14:creationId xmlns:p14="http://schemas.microsoft.com/office/powerpoint/2010/main" val="1169238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 Fases de la gestión de proyectos.</a:t>
            </a:r>
          </a:p>
        </p:txBody>
      </p:sp>
      <p:sp>
        <p:nvSpPr>
          <p:cNvPr id="3" name="Marcador de contenido 2"/>
          <p:cNvSpPr>
            <a:spLocks noGrp="1"/>
          </p:cNvSpPr>
          <p:nvPr>
            <p:ph idx="1"/>
          </p:nvPr>
        </p:nvSpPr>
        <p:spPr>
          <a:xfrm>
            <a:off x="838199" y="3684233"/>
            <a:ext cx="10685017" cy="2492730"/>
          </a:xfrm>
        </p:spPr>
        <p:txBody>
          <a:bodyPr>
            <a:normAutofit fontScale="92500" lnSpcReduction="20000"/>
          </a:bodyPr>
          <a:lstStyle/>
          <a:p>
            <a:pPr marL="0" indent="0">
              <a:buNone/>
            </a:pPr>
            <a:r>
              <a:rPr lang="es-MX" b="1" dirty="0"/>
              <a:t>Iniciación</a:t>
            </a:r>
            <a:endParaRPr lang="es-MX" dirty="0"/>
          </a:p>
          <a:p>
            <a:pPr marL="0" indent="0" algn="just">
              <a:buNone/>
            </a:pPr>
            <a:r>
              <a:rPr lang="es-MX" dirty="0"/>
              <a:t>Determina la naturaleza y el alcance del desarrollo. Si esta etapa no se realiza bien, es poco probable que el proyecto tenga éxito en satisfacer las necesidades de la empresa. </a:t>
            </a:r>
          </a:p>
          <a:p>
            <a:pPr marL="0" indent="0" algn="just">
              <a:buNone/>
            </a:pPr>
            <a:r>
              <a:rPr lang="es-MX" dirty="0"/>
              <a:t>El proyecto clave aquí son los controles necesarios se incorporen al proyecto. Las deficiencias deben ser notificadas y una recomendación que debe hacerse para solucionarlos.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32</a:t>
            </a:fld>
            <a:endParaRPr lang="es-MX"/>
          </a:p>
        </p:txBody>
      </p:sp>
      <p:pic>
        <p:nvPicPr>
          <p:cNvPr id="9218" name="Picture 2" descr="Como levantar requerimientos de software? — Desarrollo de softw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767" y="1597538"/>
            <a:ext cx="4434428" cy="2179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1039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 Fases de la gestión de proyectos.</a:t>
            </a:r>
          </a:p>
        </p:txBody>
      </p:sp>
      <p:sp>
        <p:nvSpPr>
          <p:cNvPr id="3" name="Marcador de contenido 2"/>
          <p:cNvSpPr>
            <a:spLocks noGrp="1"/>
          </p:cNvSpPr>
          <p:nvPr>
            <p:ph idx="1"/>
          </p:nvPr>
        </p:nvSpPr>
        <p:spPr>
          <a:xfrm>
            <a:off x="838199" y="1825625"/>
            <a:ext cx="7071805" cy="4351338"/>
          </a:xfrm>
        </p:spPr>
        <p:txBody>
          <a:bodyPr>
            <a:normAutofit fontScale="85000" lnSpcReduction="20000"/>
          </a:bodyPr>
          <a:lstStyle/>
          <a:p>
            <a:pPr marL="0" indent="0">
              <a:buNone/>
            </a:pPr>
            <a:r>
              <a:rPr lang="es-MX" b="1" dirty="0"/>
              <a:t>Planificación</a:t>
            </a:r>
            <a:endParaRPr lang="es-MX" dirty="0"/>
          </a:p>
          <a:p>
            <a:pPr marL="0" indent="0" algn="just">
              <a:buNone/>
            </a:pPr>
            <a:r>
              <a:rPr lang="es-MX" dirty="0"/>
              <a:t>Después de la etapa de iniciación, se diseña el sistema de trabajo. En ocasiones un pequeño prototipo del producto está construido y probado. La prueba se realiza generalmente por una combinación de los examinadores y usuarios finales, y puede ocurrir después de que el prototipo está construido o simultáneamente. Los controles deben ser en el lugar que garantiza que el producto final deberá cumplir las especificaciones de la carta del proyecto. </a:t>
            </a:r>
          </a:p>
          <a:p>
            <a:pPr marL="0" indent="0" algn="just">
              <a:buNone/>
            </a:pPr>
            <a:r>
              <a:rPr lang="es-MX" dirty="0"/>
              <a:t>Los resultados de la fase de diseño deben incluir un diseño de producto que satisface el patrocinador del proyecto, el usuario final, y necesidades de los negocios.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33</a:t>
            </a:fld>
            <a:endParaRPr lang="es-MX"/>
          </a:p>
        </p:txBody>
      </p:sp>
      <p:pic>
        <p:nvPicPr>
          <p:cNvPr id="10242" name="Picture 2" descr="Por qué usar un software de planificación de producción | Prodware Blog"/>
          <p:cNvPicPr>
            <a:picLocks noChangeAspect="1" noChangeArrowheads="1"/>
          </p:cNvPicPr>
          <p:nvPr/>
        </p:nvPicPr>
        <p:blipFill rotWithShape="1">
          <a:blip r:embed="rId2">
            <a:extLst>
              <a:ext uri="{28A0092B-C50C-407E-A947-70E740481C1C}">
                <a14:useLocalDpi xmlns:a14="http://schemas.microsoft.com/office/drawing/2010/main" val="0"/>
              </a:ext>
            </a:extLst>
          </a:blip>
          <a:srcRect l="35603"/>
          <a:stretch/>
        </p:blipFill>
        <p:spPr bwMode="auto">
          <a:xfrm>
            <a:off x="7988701" y="2172810"/>
            <a:ext cx="3516963" cy="2940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6404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 Fases de la gestión de proyectos.</a:t>
            </a:r>
          </a:p>
        </p:txBody>
      </p:sp>
      <p:sp>
        <p:nvSpPr>
          <p:cNvPr id="3" name="Marcador de contenido 2"/>
          <p:cNvSpPr>
            <a:spLocks noGrp="1"/>
          </p:cNvSpPr>
          <p:nvPr>
            <p:ph idx="1"/>
          </p:nvPr>
        </p:nvSpPr>
        <p:spPr>
          <a:xfrm>
            <a:off x="838199" y="3870664"/>
            <a:ext cx="10862569" cy="2306298"/>
          </a:xfrm>
        </p:spPr>
        <p:txBody>
          <a:bodyPr>
            <a:normAutofit fontScale="85000" lnSpcReduction="10000"/>
          </a:bodyPr>
          <a:lstStyle/>
          <a:p>
            <a:pPr marL="0" indent="0">
              <a:buNone/>
            </a:pPr>
            <a:r>
              <a:rPr lang="es-MX" b="1" dirty="0"/>
              <a:t>Ejecución</a:t>
            </a:r>
            <a:endParaRPr lang="es-MX" dirty="0"/>
          </a:p>
          <a:p>
            <a:pPr marL="0" indent="0" algn="just">
              <a:buNone/>
            </a:pPr>
            <a:r>
              <a:rPr lang="es-MX" dirty="0"/>
              <a:t>Consiste en la ejecución de los procesos utilizar para completar los trabajos definidos en el plan de gestión de proyectos para lograr los requisitos del proyecto. El proceso de ejecución implica la coordinación de personas y recursos, así como la integración y realización de las actividades del proyecto, de conformidad con el plan de gestión de proyectos. Los productos son producidos como resultados de los procesos realizados tal como se define en el plan de gestión del proyecto.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34</a:t>
            </a:fld>
            <a:endParaRPr lang="es-MX"/>
          </a:p>
        </p:txBody>
      </p:sp>
      <p:pic>
        <p:nvPicPr>
          <p:cNvPr id="11266" name="Picture 2" descr="https://ingresopasivointeligente.com/wp-content/uploads/2019/08/desarrolladores-de-software-1024x6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1349" y="1393793"/>
            <a:ext cx="3713493" cy="24768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17392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 Fases de la gestión de proyectos.</a:t>
            </a:r>
          </a:p>
        </p:txBody>
      </p:sp>
      <p:sp>
        <p:nvSpPr>
          <p:cNvPr id="3" name="Marcador de contenido 2"/>
          <p:cNvSpPr>
            <a:spLocks noGrp="1"/>
          </p:cNvSpPr>
          <p:nvPr>
            <p:ph idx="1"/>
          </p:nvPr>
        </p:nvSpPr>
        <p:spPr>
          <a:xfrm>
            <a:off x="838199" y="1825625"/>
            <a:ext cx="5678011" cy="4351338"/>
          </a:xfrm>
        </p:spPr>
        <p:txBody>
          <a:bodyPr>
            <a:normAutofit fontScale="92500" lnSpcReduction="20000"/>
          </a:bodyPr>
          <a:lstStyle/>
          <a:p>
            <a:pPr marL="0" indent="0">
              <a:buNone/>
            </a:pPr>
            <a:r>
              <a:rPr lang="es-MX" b="1" dirty="0"/>
              <a:t>Control</a:t>
            </a:r>
          </a:p>
          <a:p>
            <a:pPr marL="0" indent="0">
              <a:buNone/>
            </a:pPr>
            <a:r>
              <a:rPr lang="es-MX" dirty="0"/>
              <a:t>El seguimiento y control consiste en procesos realizados para observar la ejecución del proyecto para que los problemas potenciales se puedan identificar en forma oportuna y se pueden adoptar medidas, cuando sea necesario, para controlar la ejecución del proyecto. </a:t>
            </a:r>
          </a:p>
          <a:p>
            <a:pPr marL="0" indent="0">
              <a:buNone/>
            </a:pPr>
            <a:r>
              <a:rPr lang="es-MX" dirty="0"/>
              <a:t>El beneficio clave es que el rendimiento del proyecto es observado y medido regularmente para identificar las variantes del plan de gestión de proyectos.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35</a:t>
            </a:fld>
            <a:endParaRPr lang="es-MX"/>
          </a:p>
        </p:txBody>
      </p:sp>
      <p:pic>
        <p:nvPicPr>
          <p:cNvPr id="12290" name="Picture 2" descr="https://www.recursosenprojectmanagement.com/wp-content/uploads/2017/03/C%C3%B3mo-crear-un-panel-de-control-eficaz-600x38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0" y="1825624"/>
            <a:ext cx="5220070" cy="33321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78450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 Fases de la gestión de proyectos.</a:t>
            </a:r>
          </a:p>
        </p:txBody>
      </p:sp>
      <p:sp>
        <p:nvSpPr>
          <p:cNvPr id="3" name="Marcador de contenido 2"/>
          <p:cNvSpPr>
            <a:spLocks noGrp="1"/>
          </p:cNvSpPr>
          <p:nvPr>
            <p:ph idx="1"/>
          </p:nvPr>
        </p:nvSpPr>
        <p:spPr>
          <a:xfrm>
            <a:off x="838200" y="1559295"/>
            <a:ext cx="10862569" cy="3367812"/>
          </a:xfrm>
        </p:spPr>
        <p:txBody>
          <a:bodyPr>
            <a:normAutofit fontScale="92500"/>
          </a:bodyPr>
          <a:lstStyle/>
          <a:p>
            <a:pPr marL="0" indent="0">
              <a:buNone/>
            </a:pPr>
            <a:r>
              <a:rPr lang="es-MX" b="1" dirty="0"/>
              <a:t>Cierre</a:t>
            </a:r>
            <a:endParaRPr lang="es-MX" dirty="0"/>
          </a:p>
          <a:p>
            <a:pPr marL="0" indent="0" algn="just">
              <a:buNone/>
            </a:pPr>
            <a:r>
              <a:rPr lang="es-MX" dirty="0"/>
              <a:t>Incluye la aceptación formal del proyecto y la terminación de la misma. Las actividades administrativas incluyen el archivo de los documentos e informar de las conclusiones. Esta fase consiste en: </a:t>
            </a:r>
          </a:p>
          <a:p>
            <a:pPr algn="just"/>
            <a:r>
              <a:rPr lang="es-MX" i="1" dirty="0"/>
              <a:t>Cerrar proyecto: </a:t>
            </a:r>
            <a:r>
              <a:rPr lang="es-MX" dirty="0"/>
              <a:t>finalizar todas las actividades a través de todos los grupos de proceso para cerrar formalmente el proyecto o una fase del proyecto. </a:t>
            </a:r>
          </a:p>
          <a:p>
            <a:pPr algn="just"/>
            <a:r>
              <a:rPr lang="es-MX" i="1" dirty="0"/>
              <a:t>Cierre del contrato: </a:t>
            </a:r>
            <a:r>
              <a:rPr lang="es-MX" dirty="0"/>
              <a:t>completar y resolver cada contrato y cerca de cada contrato, aplicable al proyecto o fase del proyecto. </a:t>
            </a:r>
          </a:p>
          <a:p>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36</a:t>
            </a:fld>
            <a:endParaRPr lang="es-MX"/>
          </a:p>
        </p:txBody>
      </p:sp>
      <p:pic>
        <p:nvPicPr>
          <p:cNvPr id="13314" name="Picture 2" descr="https://www.equiposytalento.com/contenido/noticias/contratos7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700" y="5019736"/>
            <a:ext cx="4038600" cy="16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635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accent5">
                    <a:lumMod val="50000"/>
                  </a:schemeClr>
                </a:solidFill>
              </a:rPr>
              <a:t>1.2. Fases de la gestión de proyectos.</a:t>
            </a:r>
            <a:endParaRPr lang="es-MX" dirty="0"/>
          </a:p>
        </p:txBody>
      </p:sp>
      <p:sp>
        <p:nvSpPr>
          <p:cNvPr id="3" name="Marcador de contenido 2"/>
          <p:cNvSpPr>
            <a:spLocks noGrp="1"/>
          </p:cNvSpPr>
          <p:nvPr>
            <p:ph idx="1"/>
          </p:nvPr>
        </p:nvSpPr>
        <p:spPr/>
        <p:txBody>
          <a:bodyPr>
            <a:normAutofit/>
          </a:bodyPr>
          <a:lstStyle/>
          <a:p>
            <a:pPr marL="0" indent="0" algn="just">
              <a:buNone/>
            </a:pPr>
            <a:r>
              <a:rPr lang="es-MX" b="1" dirty="0">
                <a:solidFill>
                  <a:srgbClr val="7030A0"/>
                </a:solidFill>
              </a:rPr>
              <a:t>Actividad – </a:t>
            </a:r>
            <a:r>
              <a:rPr lang="es-MX" b="1" dirty="0">
                <a:solidFill>
                  <a:srgbClr val="7030A0"/>
                </a:solidFill>
                <a:highlight>
                  <a:srgbClr val="FFFF00"/>
                </a:highlight>
              </a:rPr>
              <a:t>INFOGRAFÍA</a:t>
            </a:r>
          </a:p>
          <a:p>
            <a:pPr marL="0" indent="0" algn="just">
              <a:buNone/>
            </a:pPr>
            <a:endParaRPr lang="es-MX" dirty="0"/>
          </a:p>
          <a:p>
            <a:pPr marL="0" indent="0" algn="just">
              <a:buNone/>
            </a:pPr>
            <a:r>
              <a:rPr lang="es-MX" dirty="0"/>
              <a:t>Desarrollar una exposición personal sobre las fases de la gestión de proyectos en el ámbito empresarial y de software.</a:t>
            </a:r>
          </a:p>
          <a:p>
            <a:pPr marL="0" indent="0" algn="just">
              <a:buNone/>
            </a:pPr>
            <a:endParaRPr lang="es-MX" dirty="0"/>
          </a:p>
          <a:p>
            <a:pPr marL="0" indent="0" algn="just">
              <a:buNone/>
            </a:pPr>
            <a:r>
              <a:rPr lang="es-MX" dirty="0"/>
              <a:t>Sigue las instrucciones en la plataforma institucional.</a:t>
            </a:r>
          </a:p>
          <a:p>
            <a:pPr marL="0" indent="0" algn="just">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37</a:t>
            </a:fld>
            <a:endParaRPr lang="es-MX"/>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6326" y="230188"/>
            <a:ext cx="1220264" cy="1220264"/>
          </a:xfrm>
          <a:prstGeom prst="rect">
            <a:avLst/>
          </a:prstGeom>
        </p:spPr>
      </p:pic>
    </p:spTree>
    <p:extLst>
      <p:ext uri="{BB962C8B-B14F-4D97-AF65-F5344CB8AC3E}">
        <p14:creationId xmlns:p14="http://schemas.microsoft.com/office/powerpoint/2010/main" val="1865043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1.2.1 Planificación de Proyectos</a:t>
            </a:r>
          </a:p>
        </p:txBody>
      </p:sp>
      <p:sp>
        <p:nvSpPr>
          <p:cNvPr id="3" name="Marcador de contenido 2"/>
          <p:cNvSpPr>
            <a:spLocks noGrp="1"/>
          </p:cNvSpPr>
          <p:nvPr>
            <p:ph idx="1"/>
          </p:nvPr>
        </p:nvSpPr>
        <p:spPr>
          <a:xfrm>
            <a:off x="838199" y="1825625"/>
            <a:ext cx="10862569" cy="802165"/>
          </a:xfrm>
        </p:spPr>
        <p:txBody>
          <a:bodyPr>
            <a:normAutofit lnSpcReduction="10000"/>
          </a:bodyPr>
          <a:lstStyle/>
          <a:p>
            <a:pPr marL="0" indent="0">
              <a:buNone/>
            </a:pPr>
            <a:r>
              <a:rPr lang="es-MX" dirty="0"/>
              <a:t>La gestión de proyectos es la rama de la ingeniería de administración y dirección que se encarga de la planificación y el control de proyectos.</a:t>
            </a:r>
          </a:p>
          <a:p>
            <a:pPr marL="0" indent="0">
              <a:buNone/>
            </a:pPr>
            <a:endParaRPr lang="es-MX" dirty="0"/>
          </a:p>
          <a:p>
            <a:pPr marL="0" indent="0">
              <a:buNone/>
            </a:pPr>
            <a:endParaRPr lang="es-MX" dirty="0"/>
          </a:p>
          <a:p>
            <a:pPr marL="0" indent="0">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38</a:t>
            </a:fld>
            <a:endParaRPr lang="es-MX"/>
          </a:p>
        </p:txBody>
      </p:sp>
      <p:sp>
        <p:nvSpPr>
          <p:cNvPr id="5" name="Rectángulo redondeado 4"/>
          <p:cNvSpPr/>
          <p:nvPr/>
        </p:nvSpPr>
        <p:spPr>
          <a:xfrm>
            <a:off x="1606858" y="2734321"/>
            <a:ext cx="4270159" cy="109195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dirty="0"/>
              <a:t>Planificación </a:t>
            </a:r>
          </a:p>
          <a:p>
            <a:pPr algn="ctr"/>
            <a:r>
              <a:rPr lang="es-MX" dirty="0"/>
              <a:t>Todas aquellas tareas orientadas a planear la ejecución de un proyecto antes de su inicio</a:t>
            </a:r>
          </a:p>
        </p:txBody>
      </p:sp>
      <p:sp>
        <p:nvSpPr>
          <p:cNvPr id="6" name="Rectángulo redondeado 5"/>
          <p:cNvSpPr/>
          <p:nvPr/>
        </p:nvSpPr>
        <p:spPr>
          <a:xfrm>
            <a:off x="6269483" y="2734322"/>
            <a:ext cx="4270159" cy="109195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dirty="0"/>
              <a:t>Actividades de control</a:t>
            </a:r>
          </a:p>
          <a:p>
            <a:pPr algn="ctr"/>
            <a:r>
              <a:rPr lang="es-MX" dirty="0"/>
              <a:t>Actividades que se  encargan de la monitorización y seguimiento del progreso del proyecto</a:t>
            </a:r>
          </a:p>
        </p:txBody>
      </p:sp>
      <p:sp>
        <p:nvSpPr>
          <p:cNvPr id="7" name="Redondear rectángulo de esquina diagonal 6"/>
          <p:cNvSpPr/>
          <p:nvPr/>
        </p:nvSpPr>
        <p:spPr>
          <a:xfrm>
            <a:off x="2584881" y="4363314"/>
            <a:ext cx="7022237" cy="1784412"/>
          </a:xfrm>
          <a:prstGeom prst="round2DiagRect">
            <a:avLst>
              <a:gd name="adj1" fmla="val 50000"/>
              <a:gd name="adj2" fmla="val 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sz="2400" dirty="0"/>
              <a:t>American Management </a:t>
            </a:r>
            <a:r>
              <a:rPr lang="es-MX" sz="2400" dirty="0" err="1"/>
              <a:t>Association</a:t>
            </a:r>
            <a:r>
              <a:rPr lang="es-MX" sz="2400" dirty="0"/>
              <a:t>, define que "la planificación consiste en determinar qué se debe hacer cómo debe hacerse, quién es el responsable de que se haga y por qué".</a:t>
            </a:r>
          </a:p>
        </p:txBody>
      </p:sp>
    </p:spTree>
    <p:extLst>
      <p:ext uri="{BB962C8B-B14F-4D97-AF65-F5344CB8AC3E}">
        <p14:creationId xmlns:p14="http://schemas.microsoft.com/office/powerpoint/2010/main" val="1304353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1.2.1 Planificación de Proyectos</a:t>
            </a:r>
          </a:p>
        </p:txBody>
      </p:sp>
      <p:sp>
        <p:nvSpPr>
          <p:cNvPr id="3" name="Marcador de contenido 2"/>
          <p:cNvSpPr>
            <a:spLocks noGrp="1"/>
          </p:cNvSpPr>
          <p:nvPr>
            <p:ph idx="1"/>
          </p:nvPr>
        </p:nvSpPr>
        <p:spPr>
          <a:xfrm>
            <a:off x="838199" y="1825625"/>
            <a:ext cx="10862569" cy="4351338"/>
          </a:xfrm>
        </p:spPr>
        <p:txBody>
          <a:bodyPr>
            <a:normAutofit fontScale="92500" lnSpcReduction="10000"/>
          </a:bodyPr>
          <a:lstStyle/>
          <a:p>
            <a:pPr marL="0" indent="0">
              <a:buNone/>
            </a:pPr>
            <a:r>
              <a:rPr lang="es-MX" dirty="0"/>
              <a:t>El equipo de proyectos dirige el trabajo desarrollado en los proyectos, y estos trabajos normalmente abarcan: </a:t>
            </a:r>
          </a:p>
          <a:p>
            <a:r>
              <a:rPr lang="es-MX" dirty="0"/>
              <a:t>Cobertura de las demandas: Objetivo, Tiempo, Costo, Riesgo y Calidad </a:t>
            </a:r>
          </a:p>
          <a:p>
            <a:r>
              <a:rPr lang="es-MX" dirty="0"/>
              <a:t>Mantenimiento de las necesidades y expectativas </a:t>
            </a:r>
          </a:p>
          <a:p>
            <a:r>
              <a:rPr lang="es-MX" dirty="0"/>
              <a:t>Identificación de los requerimientos </a:t>
            </a:r>
          </a:p>
          <a:p>
            <a:pPr marL="0" indent="0" algn="just">
              <a:buNone/>
            </a:pPr>
            <a:endParaRPr lang="es-MX" dirty="0"/>
          </a:p>
          <a:p>
            <a:pPr marL="0" indent="0" algn="just">
              <a:buNone/>
            </a:pPr>
            <a:r>
              <a:rPr lang="es-MX" dirty="0"/>
              <a:t>Es importante tener en cuenta que muchos de los procesos asociados a la gestión de proyectos, son de naturaleza iterativa. Esto se debe en parte a la existencia y la necesidad de un desarrollo progresivo del proyecto conforme avanza su ciclo de vida (procesos dinámicos), y cuanto más conocemos sobre el proyecto, mejor podremos gestionarlo.</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39</a:t>
            </a:fld>
            <a:endParaRPr lang="es-MX"/>
          </a:p>
        </p:txBody>
      </p:sp>
    </p:spTree>
    <p:extLst>
      <p:ext uri="{BB962C8B-B14F-4D97-AF65-F5344CB8AC3E}">
        <p14:creationId xmlns:p14="http://schemas.microsoft.com/office/powerpoint/2010/main" val="1390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endParaRPr lang="es-MX" dirty="0">
              <a:solidFill>
                <a:srgbClr val="0070C0"/>
              </a:solidFill>
            </a:endParaRPr>
          </a:p>
        </p:txBody>
      </p:sp>
      <p:sp>
        <p:nvSpPr>
          <p:cNvPr id="3" name="Marcador de contenido 2"/>
          <p:cNvSpPr>
            <a:spLocks noGrp="1"/>
          </p:cNvSpPr>
          <p:nvPr>
            <p:ph idx="1"/>
          </p:nvPr>
        </p:nvSpPr>
        <p:spPr/>
        <p:txBody>
          <a:bodyPr/>
          <a:lstStyle/>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lgn="just">
              <a:buNone/>
            </a:pPr>
            <a:endParaRPr lang="es-MX" dirty="0"/>
          </a:p>
          <a:p>
            <a:pPr marL="0" indent="0" algn="just">
              <a:buNone/>
            </a:pPr>
            <a:endParaRPr lang="es-MX" dirty="0"/>
          </a:p>
          <a:p>
            <a:pPr marL="0" indent="0" algn="just">
              <a:buNone/>
            </a:pPr>
            <a:r>
              <a:rPr lang="es-MX" dirty="0"/>
              <a:t>De manera alternativa, un proyecto se puede ver como un conjunto bien definido de tareas o actividades que debe realizarse para cumplir las metas del proyecto.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a:t>
            </a:fld>
            <a:endParaRPr lang="es-MX"/>
          </a:p>
        </p:txBody>
      </p:sp>
      <p:sp>
        <p:nvSpPr>
          <p:cNvPr id="5" name="Rectángulo redondeado 4"/>
          <p:cNvSpPr/>
          <p:nvPr/>
        </p:nvSpPr>
        <p:spPr>
          <a:xfrm>
            <a:off x="1203532" y="2157264"/>
            <a:ext cx="9784935" cy="1844030"/>
          </a:xfrm>
          <a:prstGeom prst="roundRect">
            <a:avLst/>
          </a:prstGeom>
          <a:effectLst>
            <a:outerShdw blurRad="152400" dist="317500" dir="5400000" sx="90000" sy="-19000" rotWithShape="0">
              <a:prstClr val="black">
                <a:alpha val="15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MX" sz="3200" i="1" dirty="0"/>
              <a:t>“Un proyecto es un esfuerzo temporal que se lleva a cabo para crear un producto, servicio o resultado único.” </a:t>
            </a:r>
          </a:p>
          <a:p>
            <a:pPr algn="ctr"/>
            <a:r>
              <a:rPr lang="es-MX" sz="3200" i="1" dirty="0"/>
              <a:t>(PMI, 2017)</a:t>
            </a:r>
          </a:p>
        </p:txBody>
      </p:sp>
    </p:spTree>
    <p:extLst>
      <p:ext uri="{BB962C8B-B14F-4D97-AF65-F5344CB8AC3E}">
        <p14:creationId xmlns:p14="http://schemas.microsoft.com/office/powerpoint/2010/main" val="305724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1.2.1 Planificación de Proyectos</a:t>
            </a:r>
          </a:p>
        </p:txBody>
      </p:sp>
      <p:sp>
        <p:nvSpPr>
          <p:cNvPr id="3" name="Marcador de contenido 2"/>
          <p:cNvSpPr>
            <a:spLocks noGrp="1"/>
          </p:cNvSpPr>
          <p:nvPr>
            <p:ph idx="1"/>
          </p:nvPr>
        </p:nvSpPr>
        <p:spPr>
          <a:xfrm>
            <a:off x="838199" y="1825625"/>
            <a:ext cx="10862569" cy="2098305"/>
          </a:xfrm>
        </p:spPr>
        <p:txBody>
          <a:bodyPr>
            <a:normAutofit/>
          </a:bodyPr>
          <a:lstStyle/>
          <a:p>
            <a:pPr marL="0" indent="0">
              <a:buNone/>
            </a:pPr>
            <a:r>
              <a:rPr lang="es-MX" dirty="0"/>
              <a:t>Planificar significa que los ejecutivos estudian anticipadamente sus objetivos y acciones, y sustentan sus actos no en corazonadas sino con algún método, plan o lógica.  Te has cuestionado:</a:t>
            </a:r>
          </a:p>
          <a:p>
            <a:pPr marL="0" indent="0" algn="ctr">
              <a:buNone/>
            </a:pPr>
            <a:r>
              <a:rPr lang="es-MX" i="1" dirty="0">
                <a:solidFill>
                  <a:srgbClr val="7030A0"/>
                </a:solidFill>
              </a:rPr>
              <a:t>¿En qué situaciones de la vida cotidiana planificas tus acciones?</a:t>
            </a:r>
            <a:endParaRPr lang="es-MX" dirty="0">
              <a:solidFill>
                <a:srgbClr val="7030A0"/>
              </a:solidFill>
            </a:endParaRP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40</a:t>
            </a:fld>
            <a:endParaRPr lang="es-MX"/>
          </a:p>
        </p:txBody>
      </p:sp>
      <p:pic>
        <p:nvPicPr>
          <p:cNvPr id="14338" name="Picture 2" descr="El Arte de Vivir Mejor: Planifica tus Gastos"/>
          <p:cNvPicPr>
            <a:picLocks noChangeAspect="1" noChangeArrowheads="1"/>
          </p:cNvPicPr>
          <p:nvPr/>
        </p:nvPicPr>
        <p:blipFill rotWithShape="1">
          <a:blip r:embed="rId2">
            <a:extLst>
              <a:ext uri="{28A0092B-C50C-407E-A947-70E740481C1C}">
                <a14:useLocalDpi xmlns:a14="http://schemas.microsoft.com/office/drawing/2010/main" val="0"/>
              </a:ext>
            </a:extLst>
          </a:blip>
          <a:srcRect l="17482"/>
          <a:stretch/>
        </p:blipFill>
        <p:spPr bwMode="auto">
          <a:xfrm>
            <a:off x="1269507" y="3822243"/>
            <a:ext cx="2808888" cy="226931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l pegotiblog: Cómo planificar los días de estudio, una técnica (+ Kit para  alumnos) | Estudio, Planificador, Formas de estudiar"/>
          <p:cNvPicPr>
            <a:picLocks noChangeAspect="1" noChangeArrowheads="1"/>
          </p:cNvPicPr>
          <p:nvPr/>
        </p:nvPicPr>
        <p:blipFill rotWithShape="1">
          <a:blip r:embed="rId3">
            <a:extLst>
              <a:ext uri="{28A0092B-C50C-407E-A947-70E740481C1C}">
                <a14:useLocalDpi xmlns:a14="http://schemas.microsoft.com/office/drawing/2010/main" val="0"/>
              </a:ext>
            </a:extLst>
          </a:blip>
          <a:srcRect r="17587"/>
          <a:stretch/>
        </p:blipFill>
        <p:spPr bwMode="auto">
          <a:xfrm>
            <a:off x="4900474" y="3822243"/>
            <a:ext cx="2805343" cy="226931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solicom.net/wp-content/uploads/2018/11/post-adwords-solicom-50.png"/>
          <p:cNvPicPr>
            <a:picLocks noChangeAspect="1" noChangeArrowheads="1"/>
          </p:cNvPicPr>
          <p:nvPr/>
        </p:nvPicPr>
        <p:blipFill rotWithShape="1">
          <a:blip r:embed="rId4">
            <a:extLst>
              <a:ext uri="{28A0092B-C50C-407E-A947-70E740481C1C}">
                <a14:useLocalDpi xmlns:a14="http://schemas.microsoft.com/office/drawing/2010/main" val="0"/>
              </a:ext>
            </a:extLst>
          </a:blip>
          <a:srcRect r="39006"/>
          <a:stretch/>
        </p:blipFill>
        <p:spPr bwMode="auto">
          <a:xfrm>
            <a:off x="8527896" y="3822243"/>
            <a:ext cx="2460728" cy="2269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3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fade">
                                      <p:cBhvr>
                                        <p:cTn id="12" dur="5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2"/>
                                        </p:tgtEl>
                                        <p:attrNameLst>
                                          <p:attrName>style.visibility</p:attrName>
                                        </p:attrNameLst>
                                      </p:cBhvr>
                                      <p:to>
                                        <p:strVal val="visible"/>
                                      </p:to>
                                    </p:set>
                                    <p:animEffect transition="in" filter="fade">
                                      <p:cBhvr>
                                        <p:cTn id="1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1.2.1 Planificación de Proyectos</a:t>
            </a:r>
          </a:p>
        </p:txBody>
      </p:sp>
      <p:sp>
        <p:nvSpPr>
          <p:cNvPr id="3" name="Marcador de contenido 2"/>
          <p:cNvSpPr>
            <a:spLocks noGrp="1"/>
          </p:cNvSpPr>
          <p:nvPr>
            <p:ph idx="1"/>
          </p:nvPr>
        </p:nvSpPr>
        <p:spPr>
          <a:xfrm>
            <a:off x="838199" y="1825625"/>
            <a:ext cx="10862569" cy="4351338"/>
          </a:xfrm>
        </p:spPr>
        <p:txBody>
          <a:bodyPr>
            <a:normAutofit fontScale="92500"/>
          </a:bodyPr>
          <a:lstStyle/>
          <a:p>
            <a:pPr marL="0" indent="0" algn="just">
              <a:buNone/>
            </a:pPr>
            <a:r>
              <a:rPr lang="es-MX" dirty="0"/>
              <a:t>Los planes establecen los objetivos de la organización y definen los procedimientos adecuados para alcanzarlos. Además los planes son la guía para que: </a:t>
            </a:r>
          </a:p>
          <a:p>
            <a:pPr algn="just"/>
            <a:r>
              <a:rPr lang="es-MX" dirty="0"/>
              <a:t>La organización obtenga y aplique los recursos para lograr los objetivos; </a:t>
            </a:r>
          </a:p>
          <a:p>
            <a:pPr algn="just"/>
            <a:r>
              <a:rPr lang="es-MX" dirty="0"/>
              <a:t>Los miembros de la organización desempeñen actividades y tomen decisiones congruentes con los objetivos y procedimientos escogidos, ya que enfoca la atención de los empleados sobre los objetivos que generan resultados. </a:t>
            </a:r>
          </a:p>
          <a:p>
            <a:pPr algn="just"/>
            <a:r>
              <a:rPr lang="es-MX" dirty="0"/>
              <a:t>Pueda controlarse el logro de los objetivos organizacionales. Asimismo, ayuda a fijar prioridades, permite concentrarse en las fortalezas de la organización, ayuda a tratar los problemas de cambios en el entorno externo.</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41</a:t>
            </a:fld>
            <a:endParaRPr lang="es-MX"/>
          </a:p>
        </p:txBody>
      </p:sp>
    </p:spTree>
    <p:extLst>
      <p:ext uri="{BB962C8B-B14F-4D97-AF65-F5344CB8AC3E}">
        <p14:creationId xmlns:p14="http://schemas.microsoft.com/office/powerpoint/2010/main" val="4155787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1.2.1 Planificación de Proyectos</a:t>
            </a:r>
          </a:p>
        </p:txBody>
      </p:sp>
      <p:sp>
        <p:nvSpPr>
          <p:cNvPr id="3" name="Marcador de contenido 2"/>
          <p:cNvSpPr>
            <a:spLocks noGrp="1"/>
          </p:cNvSpPr>
          <p:nvPr>
            <p:ph idx="1"/>
          </p:nvPr>
        </p:nvSpPr>
        <p:spPr>
          <a:xfrm>
            <a:off x="838199" y="1825624"/>
            <a:ext cx="10596239" cy="4264457"/>
          </a:xfrm>
        </p:spPr>
        <p:txBody>
          <a:bodyPr>
            <a:normAutofit/>
          </a:bodyPr>
          <a:lstStyle/>
          <a:p>
            <a:pPr marL="0" indent="0" algn="just">
              <a:buNone/>
            </a:pPr>
            <a:r>
              <a:rPr lang="es-MX" dirty="0"/>
              <a:t>Todo proyecto conlleva la realización de una serie de actividades para su desarrollo. El objetivo es obtener una distribución de las actividades en el tiempo y una utilización de los recursos que minimice el coste del proyecto cumpliendo con las condiciones exigidos de: </a:t>
            </a:r>
          </a:p>
          <a:p>
            <a:pPr marL="514350" indent="-514350" algn="just">
              <a:buFont typeface="+mj-lt"/>
              <a:buAutoNum type="arabicPeriod"/>
            </a:pPr>
            <a:r>
              <a:rPr lang="es-MX" dirty="0"/>
              <a:t>Plazo de ejecución. </a:t>
            </a:r>
          </a:p>
          <a:p>
            <a:pPr marL="514350" indent="-514350" algn="just">
              <a:buFont typeface="+mj-lt"/>
              <a:buAutoNum type="arabicPeriod"/>
            </a:pPr>
            <a:r>
              <a:rPr lang="es-MX" dirty="0"/>
              <a:t>Tecnología a utilizar. </a:t>
            </a:r>
          </a:p>
          <a:p>
            <a:pPr marL="514350" indent="-514350" algn="just">
              <a:buFont typeface="+mj-lt"/>
              <a:buAutoNum type="arabicPeriod"/>
            </a:pPr>
            <a:r>
              <a:rPr lang="es-MX" dirty="0"/>
              <a:t>Recursos disponibles. </a:t>
            </a:r>
          </a:p>
          <a:p>
            <a:pPr marL="514350" indent="-514350" algn="just">
              <a:buFont typeface="+mj-lt"/>
              <a:buAutoNum type="arabicPeriod"/>
            </a:pPr>
            <a:r>
              <a:rPr lang="es-MX" dirty="0"/>
              <a:t>Nivel máximo de ocupación de dichos recursos. </a:t>
            </a:r>
          </a:p>
          <a:p>
            <a:pPr marL="0" indent="0" algn="just">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42</a:t>
            </a:fld>
            <a:endParaRPr lang="es-MX"/>
          </a:p>
        </p:txBody>
      </p:sp>
    </p:spTree>
    <p:extLst>
      <p:ext uri="{BB962C8B-B14F-4D97-AF65-F5344CB8AC3E}">
        <p14:creationId xmlns:p14="http://schemas.microsoft.com/office/powerpoint/2010/main" val="1039291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1.2.1 Planificación de Proyectos</a:t>
            </a:r>
          </a:p>
        </p:txBody>
      </p:sp>
      <p:sp>
        <p:nvSpPr>
          <p:cNvPr id="3" name="Marcador de contenido 2"/>
          <p:cNvSpPr>
            <a:spLocks noGrp="1"/>
          </p:cNvSpPr>
          <p:nvPr>
            <p:ph idx="1"/>
          </p:nvPr>
        </p:nvSpPr>
        <p:spPr>
          <a:xfrm>
            <a:off x="838199" y="1825625"/>
            <a:ext cx="10862569" cy="4351338"/>
          </a:xfrm>
        </p:spPr>
        <p:txBody>
          <a:bodyPr>
            <a:normAutofit/>
          </a:bodyPr>
          <a:lstStyle/>
          <a:p>
            <a:pPr marL="0" indent="0">
              <a:buNone/>
            </a:pPr>
            <a:r>
              <a:rPr lang="es-MX" b="1" i="1" dirty="0"/>
              <a:t>Herramientas de planificación de proyectos</a:t>
            </a:r>
            <a:endParaRPr lang="es-MX" i="1" dirty="0"/>
          </a:p>
          <a:p>
            <a:pPr marL="0" indent="0">
              <a:buNone/>
            </a:pPr>
            <a:r>
              <a:rPr lang="es-MX" dirty="0"/>
              <a:t>La programación de actividades debe aportar al director de proyecto un calendario de ejecución del proyecto donde se refleje la fecha de inicio y finalización de las distintas actividades en las que se ha descompuesto el proyecto. </a:t>
            </a:r>
          </a:p>
          <a:p>
            <a:pPr marL="0" indent="0">
              <a:buNone/>
            </a:pPr>
            <a:r>
              <a:rPr lang="es-MX" dirty="0"/>
              <a:t>Para definir dicho calendario se hace necesario conocer la duración de cada actividad y su orden, así como la fecha de inicio del proyecto.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43</a:t>
            </a:fld>
            <a:endParaRPr lang="es-MX"/>
          </a:p>
        </p:txBody>
      </p:sp>
    </p:spTree>
    <p:extLst>
      <p:ext uri="{BB962C8B-B14F-4D97-AF65-F5344CB8AC3E}">
        <p14:creationId xmlns:p14="http://schemas.microsoft.com/office/powerpoint/2010/main" val="5175042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CF7E78B-7E0F-44EB-9C67-F952F73C7F87}" type="slidenum">
              <a:rPr lang="es-MX" smtClean="0"/>
              <a:t>44</a:t>
            </a:fld>
            <a:endParaRPr lang="es-MX"/>
          </a:p>
        </p:txBody>
      </p:sp>
      <p:pic>
        <p:nvPicPr>
          <p:cNvPr id="15362" name="Picture 2" descr="https://www.eoi.es/blogs/mintecon/files/2013/12/estrategias-del-project-management.-diagrama-de-gantt_27276_11_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68" y="1878506"/>
            <a:ext cx="523875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6185678" y="1878505"/>
            <a:ext cx="5794542" cy="2390775"/>
          </a:xfrm>
          <a:prstGeom prst="rect">
            <a:avLst/>
          </a:prstGeom>
        </p:spPr>
      </p:pic>
    </p:spTree>
    <p:extLst>
      <p:ext uri="{BB962C8B-B14F-4D97-AF65-F5344CB8AC3E}">
        <p14:creationId xmlns:p14="http://schemas.microsoft.com/office/powerpoint/2010/main" val="623850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fontScale="92500" lnSpcReduction="20000"/>
          </a:bodyPr>
          <a:lstStyle/>
          <a:p>
            <a:pPr marL="0" indent="0" algn="just">
              <a:buNone/>
            </a:pPr>
            <a:r>
              <a:rPr lang="es-MX" dirty="0"/>
              <a:t>Generalmente, se trata de un </a:t>
            </a:r>
            <a:r>
              <a:rPr lang="es-MX" b="1" dirty="0">
                <a:solidFill>
                  <a:srgbClr val="7030A0"/>
                </a:solidFill>
              </a:rPr>
              <a:t>documento</a:t>
            </a:r>
            <a:r>
              <a:rPr lang="es-MX" dirty="0"/>
              <a:t> o </a:t>
            </a:r>
            <a:r>
              <a:rPr lang="es-MX" b="1" dirty="0">
                <a:solidFill>
                  <a:schemeClr val="accent6">
                    <a:lumMod val="75000"/>
                  </a:schemeClr>
                </a:solidFill>
              </a:rPr>
              <a:t>presentación</a:t>
            </a:r>
            <a:r>
              <a:rPr lang="es-MX" dirty="0"/>
              <a:t> que plasma los elementos más importantes de un proyecto.</a:t>
            </a:r>
          </a:p>
          <a:p>
            <a:pPr marL="0" indent="0" algn="just">
              <a:buNone/>
            </a:pPr>
            <a:r>
              <a:rPr lang="es-MX" dirty="0"/>
              <a:t>El primer componente, la introducción, proporciona un vistazo general del proyecto propuesto. Los puntos que son importantes de transmitir son, por lo general, el nombre del proyecto, la organización, un resumen del proyecto de una página que incluya los resultados esperados, el tiempo estimado de duración del proyecto, la o las personas encargadas de su administración y las fuentes totales de financiamiento para el proyecto (contribuciones, donante asociados, etc.). </a:t>
            </a:r>
          </a:p>
          <a:p>
            <a:pPr marL="0" indent="0" algn="just">
              <a:buNone/>
            </a:pPr>
            <a:r>
              <a:rPr lang="es-MX" dirty="0"/>
              <a:t>Si el objetivo de la propuesta es solicitar recursos económicos o materiales a quien se le está mostrando la propuesta de proyecto, se debe mencionar claramente. Los proyectos de software pueden ser propuestos por empleados de una empresa o compañías independientes, programadores o asociaciones ajenas a la organización.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45</a:t>
            </a:fld>
            <a:endParaRPr lang="es-MX"/>
          </a:p>
        </p:txBody>
      </p:sp>
    </p:spTree>
    <p:extLst>
      <p:ext uri="{BB962C8B-B14F-4D97-AF65-F5344CB8AC3E}">
        <p14:creationId xmlns:p14="http://schemas.microsoft.com/office/powerpoint/2010/main" val="2519140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200" y="1494792"/>
            <a:ext cx="10862569" cy="615734"/>
          </a:xfrm>
        </p:spPr>
        <p:txBody>
          <a:bodyPr>
            <a:normAutofit/>
          </a:bodyPr>
          <a:lstStyle/>
          <a:p>
            <a:pPr marL="0" indent="0">
              <a:buNone/>
            </a:pPr>
            <a:r>
              <a:rPr lang="es-MX" dirty="0"/>
              <a:t>Caso: Presentación</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46</a:t>
            </a:fld>
            <a:endParaRPr lang="es-MX"/>
          </a:p>
        </p:txBody>
      </p:sp>
      <p:pic>
        <p:nvPicPr>
          <p:cNvPr id="6" name="De Hacker a Emprendedor _ Shark Tank Méxic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1486" y="1992105"/>
            <a:ext cx="7565994" cy="4255871"/>
          </a:xfrm>
          <a:prstGeom prst="rect">
            <a:avLst/>
          </a:prstGeom>
        </p:spPr>
      </p:pic>
    </p:spTree>
    <p:extLst>
      <p:ext uri="{BB962C8B-B14F-4D97-AF65-F5344CB8AC3E}">
        <p14:creationId xmlns:p14="http://schemas.microsoft.com/office/powerpoint/2010/main" val="805954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buNone/>
            </a:pPr>
            <a:r>
              <a:rPr lang="es-MX" b="1" dirty="0"/>
              <a:t>METAS Y OBJETIVOS </a:t>
            </a:r>
            <a:endParaRPr lang="es-MX" dirty="0"/>
          </a:p>
          <a:p>
            <a:pPr marL="0" indent="0" algn="just">
              <a:buNone/>
            </a:pPr>
            <a:r>
              <a:rPr lang="es-MX" dirty="0"/>
              <a:t>Las </a:t>
            </a:r>
            <a:r>
              <a:rPr lang="es-MX" b="1" dirty="0"/>
              <a:t>METAS </a:t>
            </a:r>
            <a:r>
              <a:rPr lang="es-MX" dirty="0"/>
              <a:t>son los resultados, a largo plazo, que el proyecto pretende lograr. El proyecto debe ser una parte de una estrategia total para cumplir la misión de la organización. Las metas del proyecto son una expresión de cómo encaja con las aspiraciones a largo plazo de la organización. </a:t>
            </a:r>
          </a:p>
          <a:p>
            <a:pPr marL="0" indent="0" algn="ctr">
              <a:buNone/>
            </a:pPr>
            <a:r>
              <a:rPr lang="es-MX" i="1" dirty="0">
                <a:solidFill>
                  <a:srgbClr val="7030A0"/>
                </a:solidFill>
              </a:rPr>
              <a:t>¿Qué vamos a ahorrar en la empresa al utilizar el software? ¿Ganaremos clientes al implementar una aplicación en </a:t>
            </a:r>
            <a:r>
              <a:rPr lang="es-MX" i="1" dirty="0" err="1">
                <a:solidFill>
                  <a:srgbClr val="7030A0"/>
                </a:solidFill>
              </a:rPr>
              <a:t>Android</a:t>
            </a:r>
            <a:r>
              <a:rPr lang="es-MX" i="1" dirty="0">
                <a:solidFill>
                  <a:srgbClr val="7030A0"/>
                </a:solidFill>
              </a:rPr>
              <a:t>? ¿Reduciré mi consumo de hojas bond? ¿Mis empleados optimizarán sus actividades? ¿Ahorraré personal? </a:t>
            </a:r>
            <a:endParaRPr lang="es-MX" dirty="0">
              <a:solidFill>
                <a:srgbClr val="7030A0"/>
              </a:solidFill>
            </a:endParaRP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47</a:t>
            </a:fld>
            <a:endParaRPr lang="es-MX"/>
          </a:p>
        </p:txBody>
      </p:sp>
    </p:spTree>
    <p:extLst>
      <p:ext uri="{BB962C8B-B14F-4D97-AF65-F5344CB8AC3E}">
        <p14:creationId xmlns:p14="http://schemas.microsoft.com/office/powerpoint/2010/main" val="191530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fontScale="92500" lnSpcReduction="10000"/>
          </a:bodyPr>
          <a:lstStyle/>
          <a:p>
            <a:pPr marL="0" indent="0">
              <a:buNone/>
            </a:pPr>
            <a:r>
              <a:rPr lang="es-MX" b="1" dirty="0"/>
              <a:t>METAS Y OBJETIVOS </a:t>
            </a:r>
            <a:endParaRPr lang="es-MX" dirty="0"/>
          </a:p>
          <a:p>
            <a:pPr marL="0" indent="0" algn="just">
              <a:buNone/>
            </a:pPr>
            <a:r>
              <a:rPr lang="es-MX" dirty="0"/>
              <a:t>Los </a:t>
            </a:r>
            <a:r>
              <a:rPr lang="es-MX" b="1" dirty="0"/>
              <a:t>OBJETIVOS </a:t>
            </a:r>
            <a:r>
              <a:rPr lang="es-MX" dirty="0"/>
              <a:t>de un proyecto responden directamente a la misión de la organización, son los productos específicos que guían las acciones de la organización y que derivan en actividades. Es de gran ayuda plantear los objetivos en términos precisos, cuantificables y dentro de un plazo determinado. </a:t>
            </a:r>
          </a:p>
          <a:p>
            <a:pPr marL="0" indent="0" algn="ctr">
              <a:buNone/>
            </a:pPr>
            <a:r>
              <a:rPr lang="es-MX" i="1" dirty="0">
                <a:solidFill>
                  <a:srgbClr val="7030A0"/>
                </a:solidFill>
              </a:rPr>
              <a:t>¿Qué hace el sistema? ¿Automatiza el pago de nómina? ¿Reduce tiempo de respuesta al cliente? ¿Protege el acceso a la información sensible de mis clientes? ¿Genera reportes y cortes de caja automáticamente de las ventas de mi empresa? </a:t>
            </a:r>
            <a:endParaRPr lang="es-MX" dirty="0">
              <a:solidFill>
                <a:srgbClr val="7030A0"/>
              </a:solidFill>
            </a:endParaRPr>
          </a:p>
          <a:p>
            <a:pPr marL="0" indent="0">
              <a:buNone/>
            </a:pPr>
            <a:r>
              <a:rPr lang="es-MX" dirty="0"/>
              <a:t>Los objetivos, al igual que las metas, deben estar directamente relacionados con la ejecución, monitoreo y plan de evaluación del proyecto. </a:t>
            </a:r>
            <a:endParaRPr lang="es-MX" dirty="0">
              <a:solidFill>
                <a:srgbClr val="7030A0"/>
              </a:solidFill>
            </a:endParaRP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48</a:t>
            </a:fld>
            <a:endParaRPr lang="es-MX"/>
          </a:p>
        </p:txBody>
      </p:sp>
    </p:spTree>
    <p:extLst>
      <p:ext uri="{BB962C8B-B14F-4D97-AF65-F5344CB8AC3E}">
        <p14:creationId xmlns:p14="http://schemas.microsoft.com/office/powerpoint/2010/main" val="2580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lgn="just">
              <a:buNone/>
            </a:pPr>
            <a:r>
              <a:rPr lang="es-MX" b="1" dirty="0"/>
              <a:t>PLANTEAMIENTO DEL PROBLEMA O NECESIDAD </a:t>
            </a:r>
            <a:endParaRPr lang="es-MX" dirty="0"/>
          </a:p>
          <a:p>
            <a:pPr marL="0" indent="0" algn="just">
              <a:buNone/>
            </a:pPr>
            <a:r>
              <a:rPr lang="es-MX" dirty="0"/>
              <a:t>Describe el problema específico sobre el cual se enfocará el proyecto. Este deberá centrar su atención sobre los </a:t>
            </a:r>
            <a:r>
              <a:rPr lang="es-MX" i="1" dirty="0"/>
              <a:t>grupos</a:t>
            </a:r>
            <a:r>
              <a:rPr lang="es-MX" dirty="0"/>
              <a:t> que se verán impactados. El planteamiento incluye el lugar en donde se llevarán a cabo las actividades del proyecto y los beneficiados. </a:t>
            </a:r>
          </a:p>
          <a:p>
            <a:pPr marL="0" indent="0" algn="just">
              <a:buNone/>
            </a:pPr>
            <a:r>
              <a:rPr lang="es-MX" dirty="0"/>
              <a:t>Es una descripción de la situación y del trabajo que se lleva actualmente en dicha área. </a:t>
            </a:r>
          </a:p>
          <a:p>
            <a:pPr marL="0" indent="0" algn="just">
              <a:buNone/>
            </a:pPr>
            <a:r>
              <a:rPr lang="es-MX" dirty="0"/>
              <a:t>Esta etapa pone a prueba el conocimiento del área ya que requiere haber ejecutado correctamente un análisis del entorno donde se implementará el sistema, y la obtención de los requerimientos del usuario.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49</a:t>
            </a:fld>
            <a:endParaRPr lang="es-MX"/>
          </a:p>
        </p:txBody>
      </p:sp>
    </p:spTree>
    <p:extLst>
      <p:ext uri="{BB962C8B-B14F-4D97-AF65-F5344CB8AC3E}">
        <p14:creationId xmlns:p14="http://schemas.microsoft.com/office/powerpoint/2010/main" val="1798860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CF7E78B-7E0F-44EB-9C67-F952F73C7F87}" type="slidenum">
              <a:rPr lang="es-MX" smtClean="0"/>
              <a:t>5</a:t>
            </a:fld>
            <a:endParaRPr lang="es-MX"/>
          </a:p>
        </p:txBody>
      </p:sp>
      <p:sp>
        <p:nvSpPr>
          <p:cNvPr id="3" name="Título 1"/>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dirty="0">
                <a:solidFill>
                  <a:schemeClr val="accent5">
                    <a:lumMod val="50000"/>
                  </a:schemeClr>
                </a:solidFill>
              </a:rPr>
              <a:t>1.1. Conceptos básicos para la gestión de proyectos.</a:t>
            </a:r>
            <a:endParaRPr lang="es-MX" dirty="0">
              <a:solidFill>
                <a:srgbClr val="0070C0"/>
              </a:solidFill>
            </a:endParaRPr>
          </a:p>
        </p:txBody>
      </p:sp>
      <p:graphicFrame>
        <p:nvGraphicFramePr>
          <p:cNvPr id="4" name="Diagrama 3"/>
          <p:cNvGraphicFramePr/>
          <p:nvPr>
            <p:extLst>
              <p:ext uri="{D42A27DB-BD31-4B8C-83A1-F6EECF244321}">
                <p14:modId xmlns:p14="http://schemas.microsoft.com/office/powerpoint/2010/main" val="3754912716"/>
              </p:ext>
            </p:extLst>
          </p:nvPr>
        </p:nvGraphicFramePr>
        <p:xfrm>
          <a:off x="2136447" y="1837346"/>
          <a:ext cx="7553533" cy="42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Llamada con línea 1 4"/>
          <p:cNvSpPr/>
          <p:nvPr/>
        </p:nvSpPr>
        <p:spPr>
          <a:xfrm>
            <a:off x="6892895" y="1580972"/>
            <a:ext cx="2225467" cy="803305"/>
          </a:xfrm>
          <a:prstGeom prst="borderCallout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a:t>Cuenta con un principio y un fin</a:t>
            </a:r>
          </a:p>
        </p:txBody>
      </p:sp>
      <p:sp>
        <p:nvSpPr>
          <p:cNvPr id="7" name="Llamada con línea 1 6"/>
          <p:cNvSpPr/>
          <p:nvPr/>
        </p:nvSpPr>
        <p:spPr>
          <a:xfrm>
            <a:off x="8344257" y="4160378"/>
            <a:ext cx="2320894" cy="803305"/>
          </a:xfrm>
          <a:prstGeom prst="borderCallout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a:t>Rara vez se repetirá bajo las mismas condiciones</a:t>
            </a:r>
          </a:p>
        </p:txBody>
      </p:sp>
      <p:sp>
        <p:nvSpPr>
          <p:cNvPr id="8" name="Llamada con línea 1 7"/>
          <p:cNvSpPr/>
          <p:nvPr/>
        </p:nvSpPr>
        <p:spPr>
          <a:xfrm>
            <a:off x="1363767" y="4141863"/>
            <a:ext cx="1717704" cy="803305"/>
          </a:xfrm>
          <a:prstGeom prst="borderCallout1">
            <a:avLst>
              <a:gd name="adj1" fmla="val 18751"/>
              <a:gd name="adj2" fmla="val 113558"/>
              <a:gd name="adj3" fmla="val 114627"/>
              <a:gd name="adj4" fmla="val 16067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a:t>Sigue una serie de etapas en su elaboración</a:t>
            </a:r>
          </a:p>
        </p:txBody>
      </p:sp>
    </p:spTree>
    <p:extLst>
      <p:ext uri="{BB962C8B-B14F-4D97-AF65-F5344CB8AC3E}">
        <p14:creationId xmlns:p14="http://schemas.microsoft.com/office/powerpoint/2010/main" val="21965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fontScale="92500" lnSpcReduction="10000"/>
          </a:bodyPr>
          <a:lstStyle/>
          <a:p>
            <a:pPr marL="0" indent="0" algn="just">
              <a:buNone/>
            </a:pPr>
            <a:r>
              <a:rPr lang="es-MX" dirty="0"/>
              <a:t>Algunas preguntas que sirven como pilares para describir la justificación son las siguientes: </a:t>
            </a:r>
          </a:p>
          <a:p>
            <a:pPr algn="just"/>
            <a:r>
              <a:rPr lang="es-MX" dirty="0"/>
              <a:t>¿Por qué se está emprendiendo este proyecto? </a:t>
            </a:r>
          </a:p>
          <a:p>
            <a:pPr algn="just"/>
            <a:r>
              <a:rPr lang="es-MX" dirty="0"/>
              <a:t>¿Por qué es éste el mejor método? </a:t>
            </a:r>
          </a:p>
          <a:p>
            <a:pPr algn="just"/>
            <a:r>
              <a:rPr lang="es-MX" dirty="0"/>
              <a:t>¿Qué problemas y necesidades específicas cubrirá? </a:t>
            </a:r>
          </a:p>
          <a:p>
            <a:pPr algn="just"/>
            <a:r>
              <a:rPr lang="es-MX" dirty="0"/>
              <a:t>¿Quiénes / qué serán los beneficiarios directos e indirectos del proyecto? </a:t>
            </a:r>
          </a:p>
          <a:p>
            <a:pPr marL="0" indent="0" algn="just">
              <a:buNone/>
            </a:pPr>
            <a:r>
              <a:rPr lang="es-MX" b="1" dirty="0"/>
              <a:t>IMPORTANTE</a:t>
            </a:r>
            <a:r>
              <a:rPr lang="es-MX" dirty="0"/>
              <a:t>: Recuerde que en todo momento, la redacción debe referirse a la NECESIDAD del usuario, </a:t>
            </a:r>
            <a:r>
              <a:rPr lang="es-MX" i="1" dirty="0"/>
              <a:t>evite la redacción negativa</a:t>
            </a:r>
            <a:r>
              <a:rPr lang="es-MX" dirty="0"/>
              <a:t>. </a:t>
            </a:r>
          </a:p>
          <a:p>
            <a:pPr marL="0" indent="0" algn="just">
              <a:buNone/>
            </a:pPr>
            <a:r>
              <a:rPr lang="es-MX" dirty="0"/>
              <a:t>Se debe especificar de la manera más clara y precisa el problema central identificado, así como sus características cualitativas y cuantitativas.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50</a:t>
            </a:fld>
            <a:endParaRPr lang="es-MX"/>
          </a:p>
        </p:txBody>
      </p:sp>
      <p:sp>
        <p:nvSpPr>
          <p:cNvPr id="5" name="Rectángulo redondeado 4"/>
          <p:cNvSpPr/>
          <p:nvPr/>
        </p:nvSpPr>
        <p:spPr>
          <a:xfrm>
            <a:off x="727969" y="4341181"/>
            <a:ext cx="11088210" cy="745724"/>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129866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fontScale="92500" lnSpcReduction="10000"/>
          </a:bodyPr>
          <a:lstStyle/>
          <a:p>
            <a:pPr marL="0" indent="0" algn="just">
              <a:buNone/>
            </a:pPr>
            <a:r>
              <a:rPr lang="es-MX" dirty="0"/>
              <a:t>Uno de los errores más comunes en la especificación del problema consiste en expresarlo como la negación o falta de algo. En vez de ello, el problema debe plantearse de tal forma que permita encontrar diferentes posibilidades de solución. </a:t>
            </a:r>
          </a:p>
          <a:p>
            <a:pPr marL="0" indent="0">
              <a:buNone/>
            </a:pPr>
            <a:r>
              <a:rPr lang="es-MX" b="1" dirty="0"/>
              <a:t>Ejemplos mal Formulados </a:t>
            </a:r>
            <a:endParaRPr lang="es-MX" dirty="0"/>
          </a:p>
          <a:p>
            <a:r>
              <a:rPr lang="es-MX" dirty="0">
                <a:solidFill>
                  <a:srgbClr val="FF0000"/>
                </a:solidFill>
              </a:rPr>
              <a:t>No</a:t>
            </a:r>
            <a:r>
              <a:rPr lang="es-MX" dirty="0"/>
              <a:t> existe un generador local de energía eléctrica. </a:t>
            </a:r>
          </a:p>
          <a:p>
            <a:r>
              <a:rPr lang="es-MX" dirty="0">
                <a:solidFill>
                  <a:srgbClr val="FF0000"/>
                </a:solidFill>
              </a:rPr>
              <a:t>Falta de programas </a:t>
            </a:r>
            <a:r>
              <a:rPr lang="es-MX" dirty="0"/>
              <a:t>de educación inicial. </a:t>
            </a:r>
          </a:p>
          <a:p>
            <a:pPr marL="0" indent="0">
              <a:buNone/>
            </a:pPr>
            <a:r>
              <a:rPr lang="es-MX" b="1" dirty="0"/>
              <a:t>Ejemplos Correctamente Formulados </a:t>
            </a:r>
            <a:endParaRPr lang="es-MX" dirty="0"/>
          </a:p>
          <a:p>
            <a:r>
              <a:rPr lang="es-MX" dirty="0">
                <a:solidFill>
                  <a:srgbClr val="0070C0"/>
                </a:solidFill>
              </a:rPr>
              <a:t>Limitada provisión </a:t>
            </a:r>
            <a:r>
              <a:rPr lang="es-MX" dirty="0"/>
              <a:t>de energía eléctrica durante el día. </a:t>
            </a:r>
          </a:p>
          <a:p>
            <a:r>
              <a:rPr lang="es-MX" dirty="0">
                <a:solidFill>
                  <a:srgbClr val="0070C0"/>
                </a:solidFill>
              </a:rPr>
              <a:t>Bajo rendimiento </a:t>
            </a:r>
            <a:r>
              <a:rPr lang="es-MX" dirty="0"/>
              <a:t>de los niños y niñas </a:t>
            </a:r>
            <a:r>
              <a:rPr lang="es-MX" dirty="0">
                <a:solidFill>
                  <a:srgbClr val="0070C0"/>
                </a:solidFill>
              </a:rPr>
              <a:t>en los primeros años de educación primaria. </a:t>
            </a:r>
          </a:p>
          <a:p>
            <a:pPr marL="0" indent="0" algn="just">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51</a:t>
            </a:fld>
            <a:endParaRPr lang="es-MX"/>
          </a:p>
        </p:txBody>
      </p:sp>
    </p:spTree>
    <p:extLst>
      <p:ext uri="{BB962C8B-B14F-4D97-AF65-F5344CB8AC3E}">
        <p14:creationId xmlns:p14="http://schemas.microsoft.com/office/powerpoint/2010/main" val="373408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1840853"/>
          </a:xfrm>
        </p:spPr>
        <p:txBody>
          <a:bodyPr>
            <a:normAutofit fontScale="92500" lnSpcReduction="20000"/>
          </a:bodyPr>
          <a:lstStyle/>
          <a:p>
            <a:pPr marL="0" indent="0" algn="just">
              <a:buNone/>
            </a:pPr>
            <a:r>
              <a:rPr lang="es-MX" dirty="0"/>
              <a:t>Luego de haber sido definido el problema central motivo del proyecto, se debe determinar tanto las causas que lo generan como los efectos negativos que este produce. Para ello, lo más recomendable es elaborar un árbol que interrelacione en forma directa e indirecta las causas con el problema central y con los efectos generados. A esta herramienta se la conoce como el </a:t>
            </a:r>
            <a:r>
              <a:rPr lang="es-MX" b="1" dirty="0">
                <a:solidFill>
                  <a:srgbClr val="7030A0"/>
                </a:solidFill>
              </a:rPr>
              <a:t>árbol causa-efecto.</a:t>
            </a:r>
            <a:r>
              <a:rPr lang="es-MX" dirty="0"/>
              <a:t> También se puede utilizar un </a:t>
            </a:r>
            <a:r>
              <a:rPr lang="es-MX" b="1" dirty="0">
                <a:solidFill>
                  <a:srgbClr val="7030A0"/>
                </a:solidFill>
              </a:rPr>
              <a:t>diagrama de Ishikawa.</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52</a:t>
            </a:fld>
            <a:endParaRPr lang="es-MX"/>
          </a:p>
        </p:txBody>
      </p:sp>
      <p:pic>
        <p:nvPicPr>
          <p:cNvPr id="6" name="Imagen 5"/>
          <p:cNvPicPr>
            <a:picLocks noChangeAspect="1"/>
          </p:cNvPicPr>
          <p:nvPr/>
        </p:nvPicPr>
        <p:blipFill>
          <a:blip r:embed="rId2">
            <a:clrChange>
              <a:clrFrom>
                <a:srgbClr val="FFFFFF"/>
              </a:clrFrom>
              <a:clrTo>
                <a:srgbClr val="FFFFFF">
                  <a:alpha val="0"/>
                </a:srgbClr>
              </a:clrTo>
            </a:clrChange>
          </a:blip>
          <a:stretch>
            <a:fillRect/>
          </a:stretch>
        </p:blipFill>
        <p:spPr>
          <a:xfrm>
            <a:off x="625135" y="3589384"/>
            <a:ext cx="5113463" cy="3132091"/>
          </a:xfrm>
          <a:prstGeom prst="rect">
            <a:avLst/>
          </a:prstGeom>
        </p:spPr>
      </p:pic>
      <p:pic>
        <p:nvPicPr>
          <p:cNvPr id="16388" name="Picture 4" descr="https://blogdaqualidade.com.br/app/uploads/2016/08/Problema-causa.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3895107"/>
            <a:ext cx="5296346" cy="223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0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lgn="just">
              <a:buNone/>
            </a:pPr>
            <a:r>
              <a:rPr lang="es-MX" dirty="0"/>
              <a:t>Tanto el objetivo central como los objetivos específicos deben reflejar los cambios que se espera lograr con la intervención del proyecto. Se debe evitar el planteamiento de objetivos muy amplios, ambiciosos y confusos. </a:t>
            </a:r>
          </a:p>
          <a:p>
            <a:pPr marL="0" indent="0" algn="just">
              <a:buNone/>
            </a:pPr>
            <a:r>
              <a:rPr lang="es-MX" dirty="0"/>
              <a:t>Es preferible redactarlos de una manera clara cuya descripción no se extienda más de una página y de modo que reflejen lo realmente alcanzable de acuerdo con la magnitud de la inversión. </a:t>
            </a:r>
          </a:p>
          <a:p>
            <a:pPr marL="0" indent="0" algn="just">
              <a:buNone/>
            </a:pPr>
            <a:r>
              <a:rPr lang="es-MX" dirty="0"/>
              <a:t>Es recomendable numerar los objetivos específicos como: </a:t>
            </a:r>
            <a:r>
              <a:rPr lang="es-MX" i="1" dirty="0"/>
              <a:t>Objetivo 1, Objetivo 2</a:t>
            </a:r>
            <a:r>
              <a:rPr lang="es-MX" dirty="0"/>
              <a:t>, etcétera, de manera que ayude a su rápida identificación y referencia en el documento. </a:t>
            </a:r>
          </a:p>
          <a:p>
            <a:pPr marL="0" indent="0" algn="just">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53</a:t>
            </a:fld>
            <a:endParaRPr lang="es-MX"/>
          </a:p>
        </p:txBody>
      </p:sp>
    </p:spTree>
    <p:extLst>
      <p:ext uri="{BB962C8B-B14F-4D97-AF65-F5344CB8AC3E}">
        <p14:creationId xmlns:p14="http://schemas.microsoft.com/office/powerpoint/2010/main" val="1015829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buNone/>
            </a:pPr>
            <a:r>
              <a:rPr lang="es-MX" b="1" dirty="0"/>
              <a:t>ANTECEDENTES DE UNA ORGANIZACIÓN </a:t>
            </a:r>
            <a:endParaRPr lang="es-MX" dirty="0"/>
          </a:p>
          <a:p>
            <a:pPr marL="0" indent="0" algn="just">
              <a:buNone/>
            </a:pPr>
            <a:r>
              <a:rPr lang="es-MX" dirty="0"/>
              <a:t>La sección de antecedentes de una organización deberá resumir el propósito, las capacidades y la razón por la cual su organización está en capacidad de llevar a cabo este proyecto. </a:t>
            </a:r>
          </a:p>
          <a:p>
            <a:pPr marL="0" indent="0" algn="just">
              <a:buNone/>
            </a:pPr>
            <a:r>
              <a:rPr lang="es-MX" dirty="0"/>
              <a:t>El énfasis en esta sección deberá incluir también credibilidad y experiencia previa en el campo del proyecto: cuáles son sus recursos, puntos fuertes, reputación y experiencia, entre otros, que ayuden a comprender el motivo por el que la empresa necesita el desarrollo del proyecto de software.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54</a:t>
            </a:fld>
            <a:endParaRPr lang="es-MX"/>
          </a:p>
        </p:txBody>
      </p:sp>
    </p:spTree>
    <p:extLst>
      <p:ext uri="{BB962C8B-B14F-4D97-AF65-F5344CB8AC3E}">
        <p14:creationId xmlns:p14="http://schemas.microsoft.com/office/powerpoint/2010/main" val="51743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buNone/>
            </a:pPr>
            <a:r>
              <a:rPr lang="es-MX" b="1" dirty="0"/>
              <a:t>ENFOQUE Y OPERACIONES </a:t>
            </a:r>
            <a:endParaRPr lang="es-MX" dirty="0"/>
          </a:p>
          <a:p>
            <a:pPr marL="0" indent="0">
              <a:buNone/>
            </a:pPr>
            <a:r>
              <a:rPr lang="es-MX" dirty="0"/>
              <a:t>En este apartado, se deben describir los métodos y actividades que se emplearán para desarrollo del proyecto. Por lo general, incluye el plan de trabajo (descripción a detalle de las actividades a realizar) y un cronograma. El plan debe responder a las siguientes preguntas: </a:t>
            </a:r>
          </a:p>
          <a:p>
            <a:pPr marL="0" indent="0">
              <a:buNone/>
            </a:pPr>
            <a:r>
              <a:rPr lang="es-MX" dirty="0"/>
              <a:t>¿</a:t>
            </a:r>
            <a:r>
              <a:rPr lang="es-MX" i="1" dirty="0"/>
              <a:t>Cómo</a:t>
            </a:r>
            <a:r>
              <a:rPr lang="es-MX" dirty="0"/>
              <a:t>? </a:t>
            </a:r>
          </a:p>
          <a:p>
            <a:r>
              <a:rPr lang="es-MX" dirty="0"/>
              <a:t>¿Cómo logrará el proyecto sus objetivos? </a:t>
            </a:r>
          </a:p>
          <a:p>
            <a:r>
              <a:rPr lang="es-MX" dirty="0"/>
              <a:t>¿Cuáles serán sus principales actividades? </a:t>
            </a:r>
          </a:p>
          <a:p>
            <a:r>
              <a:rPr lang="es-MX" dirty="0"/>
              <a:t>¿Cómo será conducido el proyecto (fases, módulos, versiones)? </a:t>
            </a:r>
          </a:p>
          <a:p>
            <a:pPr marL="0" indent="0" algn="just">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55</a:t>
            </a:fld>
            <a:endParaRPr lang="es-MX"/>
          </a:p>
        </p:txBody>
      </p:sp>
    </p:spTree>
    <p:extLst>
      <p:ext uri="{BB962C8B-B14F-4D97-AF65-F5344CB8AC3E}">
        <p14:creationId xmlns:p14="http://schemas.microsoft.com/office/powerpoint/2010/main" val="4154040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fontScale="70000" lnSpcReduction="20000"/>
          </a:bodyPr>
          <a:lstStyle/>
          <a:p>
            <a:pPr marL="0" indent="0" algn="just">
              <a:buNone/>
            </a:pPr>
            <a:r>
              <a:rPr lang="es-MX" dirty="0"/>
              <a:t>¿Dónde?</a:t>
            </a:r>
          </a:p>
          <a:p>
            <a:r>
              <a:rPr lang="es-MX" dirty="0"/>
              <a:t>¿Dónde estará localizado el proyecto (ubicación geográfica, lógica, departamental)? </a:t>
            </a:r>
          </a:p>
          <a:p>
            <a:pPr marL="0" indent="0">
              <a:buNone/>
            </a:pPr>
            <a:endParaRPr lang="es-MX" dirty="0"/>
          </a:p>
          <a:p>
            <a:pPr marL="0" indent="0">
              <a:buNone/>
            </a:pPr>
            <a:r>
              <a:rPr lang="es-MX" dirty="0"/>
              <a:t>¿</a:t>
            </a:r>
            <a:r>
              <a:rPr lang="es-MX" i="1" dirty="0"/>
              <a:t>Cuándo</a:t>
            </a:r>
            <a:r>
              <a:rPr lang="es-MX" dirty="0"/>
              <a:t>? </a:t>
            </a:r>
          </a:p>
          <a:p>
            <a:r>
              <a:rPr lang="es-MX" dirty="0"/>
              <a:t>¿Cuándo ocurrirá el desarrollo del proyecto? </a:t>
            </a:r>
          </a:p>
          <a:p>
            <a:r>
              <a:rPr lang="es-MX" dirty="0"/>
              <a:t>¿Cuándo ocurrirán las actividades del proyecto? </a:t>
            </a:r>
          </a:p>
          <a:p>
            <a:r>
              <a:rPr lang="es-MX" dirty="0"/>
              <a:t>¿Cuándo, cómo y quién coordinará las actividades, agencias colaboradoras, otras organizaciones y el gobierno? </a:t>
            </a:r>
          </a:p>
          <a:p>
            <a:r>
              <a:rPr lang="es-MX" dirty="0"/>
              <a:t>¿Cuáles son las fechas claves para el proyecto durante su ciclo de vida? </a:t>
            </a:r>
          </a:p>
          <a:p>
            <a:r>
              <a:rPr lang="es-MX" dirty="0"/>
              <a:t>¿Cuál es el periodo de vida que se le pronostica al proyecto? (Sustentabilidad) </a:t>
            </a:r>
          </a:p>
          <a:p>
            <a:pPr marL="0" indent="0">
              <a:buNone/>
            </a:pPr>
            <a:endParaRPr lang="es-MX" dirty="0"/>
          </a:p>
          <a:p>
            <a:pPr marL="0" indent="0">
              <a:buNone/>
            </a:pPr>
            <a:r>
              <a:rPr lang="es-MX" dirty="0"/>
              <a:t>¿</a:t>
            </a:r>
            <a:r>
              <a:rPr lang="es-MX" i="1" dirty="0"/>
              <a:t>Por qué</a:t>
            </a:r>
            <a:r>
              <a:rPr lang="es-MX" dirty="0"/>
              <a:t>? </a:t>
            </a:r>
          </a:p>
          <a:p>
            <a:r>
              <a:rPr lang="es-MX" dirty="0"/>
              <a:t>¿Por qué es necesario realizar el proyecto? </a:t>
            </a:r>
          </a:p>
          <a:p>
            <a:pPr marL="0" indent="0" algn="just">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56</a:t>
            </a:fld>
            <a:endParaRPr lang="es-MX"/>
          </a:p>
        </p:txBody>
      </p:sp>
    </p:spTree>
    <p:extLst>
      <p:ext uri="{BB962C8B-B14F-4D97-AF65-F5344CB8AC3E}">
        <p14:creationId xmlns:p14="http://schemas.microsoft.com/office/powerpoint/2010/main" val="1695924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buNone/>
            </a:pPr>
            <a:r>
              <a:rPr lang="es-MX" b="1" dirty="0"/>
              <a:t>MONITOREO, EVALUACIÓN E INFORMES. </a:t>
            </a:r>
            <a:endParaRPr lang="es-MX" dirty="0"/>
          </a:p>
          <a:p>
            <a:pPr marL="0" indent="0" algn="just">
              <a:buNone/>
            </a:pPr>
            <a:r>
              <a:rPr lang="es-MX" dirty="0"/>
              <a:t>Toda organización debe poder seguir la trayectoria del progreso de sus proyectos a través de un sistema de monitoreo y evaluación. </a:t>
            </a:r>
          </a:p>
          <a:p>
            <a:pPr marL="0" indent="0" algn="just">
              <a:buNone/>
            </a:pPr>
            <a:r>
              <a:rPr lang="es-MX" dirty="0"/>
              <a:t>El diseñar un proceso de monitoreo y evaluación para cada proyecto le permitirá a una organización examinarlo con claridad, medir sus metas, monitorear el logro de sus objetivos y determinar un marco cronológico para los resultados esperados. El sistema deberá incluir procesos para vigilar el avance del proyecto, para someter informes sobre estos avances y para evaluar el estado de las actividades.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57</a:t>
            </a:fld>
            <a:endParaRPr lang="es-MX"/>
          </a:p>
        </p:txBody>
      </p:sp>
    </p:spTree>
    <p:extLst>
      <p:ext uri="{BB962C8B-B14F-4D97-AF65-F5344CB8AC3E}">
        <p14:creationId xmlns:p14="http://schemas.microsoft.com/office/powerpoint/2010/main" val="235221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lgn="just">
              <a:buNone/>
            </a:pPr>
            <a:r>
              <a:rPr lang="es-MX" dirty="0"/>
              <a:t>La propuesta también deberá describir el método para retener y presentar lo que se ha aprendido, tanto para la organización como para las organizaciones colaboradoras involucradas en el proyecto. Este proceso es crítico para la comprensión continua de su evolución y para mejorar su eficacia. Otro punto crítico es el decidir quién llevará a cabo el monitoreo y la evaluación y si dicha evaluación se hará con personal de la organización o asesores externos. </a:t>
            </a:r>
          </a:p>
          <a:p>
            <a:pPr marL="0" indent="0" algn="ctr">
              <a:buNone/>
            </a:pPr>
            <a:r>
              <a:rPr lang="es-MX" i="1" dirty="0">
                <a:solidFill>
                  <a:srgbClr val="7030A0"/>
                </a:solidFill>
              </a:rPr>
              <a:t>¿Por qué es importante que el desarrollo del proyecto sea monitoreado por el líder de desarrollo, la organización, cliente y/o usuario final? </a:t>
            </a:r>
            <a:endParaRPr lang="es-MX" dirty="0">
              <a:solidFill>
                <a:srgbClr val="7030A0"/>
              </a:solidFill>
            </a:endParaRP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58</a:t>
            </a:fld>
            <a:endParaRPr lang="es-MX"/>
          </a:p>
        </p:txBody>
      </p:sp>
    </p:spTree>
    <p:extLst>
      <p:ext uri="{BB962C8B-B14F-4D97-AF65-F5344CB8AC3E}">
        <p14:creationId xmlns:p14="http://schemas.microsoft.com/office/powerpoint/2010/main" val="205581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2053917"/>
          </a:xfrm>
        </p:spPr>
        <p:txBody>
          <a:bodyPr>
            <a:normAutofit fontScale="92500" lnSpcReduction="10000"/>
          </a:bodyPr>
          <a:lstStyle/>
          <a:p>
            <a:pPr marL="0" indent="0" algn="just">
              <a:buNone/>
            </a:pPr>
            <a:r>
              <a:rPr lang="es-MX" dirty="0"/>
              <a:t>El plan de monitoreo debe presentar el método para revisiones continuas y mediciones del avance del proyecto con relación a sus objetivos y metas. De esta forma se podrán planificar continuamente mejoras tanto en las actividades como en el manejo del proyecto. El monitoreo se enfoca en mediciones periódicas del avance del plan de trabajo y de los logros intermedios de importancia. El plan de monitoreo responde a las siguientes preguntas: </a:t>
            </a:r>
          </a:p>
          <a:p>
            <a:endParaRPr lang="es-MX" dirty="0"/>
          </a:p>
          <a:p>
            <a:pPr marL="0" indent="0" algn="just">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59</a:t>
            </a:fld>
            <a:endParaRPr lang="es-MX"/>
          </a:p>
        </p:txBody>
      </p:sp>
      <p:graphicFrame>
        <p:nvGraphicFramePr>
          <p:cNvPr id="5" name="Diagrama 4"/>
          <p:cNvGraphicFramePr/>
          <p:nvPr>
            <p:extLst>
              <p:ext uri="{D42A27DB-BD31-4B8C-83A1-F6EECF244321}">
                <p14:modId xmlns:p14="http://schemas.microsoft.com/office/powerpoint/2010/main" val="463430299"/>
              </p:ext>
            </p:extLst>
          </p:nvPr>
        </p:nvGraphicFramePr>
        <p:xfrm>
          <a:off x="781234" y="3879542"/>
          <a:ext cx="10919534" cy="2123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653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p:txBody>
          <a:bodyPr/>
          <a:lstStyle/>
          <a:p>
            <a:endParaRPr lang="es-MX" dirty="0"/>
          </a:p>
          <a:p>
            <a:pPr marL="0" indent="0" algn="just">
              <a:buNone/>
            </a:pPr>
            <a:r>
              <a:rPr lang="es-MX" dirty="0"/>
              <a:t>Proyecto se refiere a todas las acciones que deben realizarse para </a:t>
            </a:r>
            <a:r>
              <a:rPr lang="es-MX" b="1" dirty="0">
                <a:solidFill>
                  <a:schemeClr val="accent6">
                    <a:lumMod val="75000"/>
                  </a:schemeClr>
                </a:solidFill>
              </a:rPr>
              <a:t>cumplir con una necesidad </a:t>
            </a:r>
            <a:r>
              <a:rPr lang="es-MX" dirty="0"/>
              <a:t>definida dentro de los plazos. </a:t>
            </a:r>
          </a:p>
          <a:p>
            <a:pPr marL="0" indent="0" algn="just">
              <a:buNone/>
            </a:pPr>
            <a:r>
              <a:rPr lang="es-MX" dirty="0"/>
              <a:t>Así, ya que el proyecto es una </a:t>
            </a:r>
            <a:r>
              <a:rPr lang="es-MX" b="1" dirty="0">
                <a:solidFill>
                  <a:schemeClr val="accent2">
                    <a:lumMod val="75000"/>
                  </a:schemeClr>
                </a:solidFill>
              </a:rPr>
              <a:t>acción temporaria</a:t>
            </a:r>
            <a:r>
              <a:rPr lang="es-MX" dirty="0"/>
              <a:t> que tiene principio y fin, que utiliza </a:t>
            </a:r>
            <a:r>
              <a:rPr lang="es-MX" b="1" dirty="0">
                <a:solidFill>
                  <a:schemeClr val="accent2">
                    <a:lumMod val="75000"/>
                  </a:schemeClr>
                </a:solidFill>
              </a:rPr>
              <a:t>recursos identificados </a:t>
            </a:r>
            <a:r>
              <a:rPr lang="es-MX" dirty="0"/>
              <a:t>(humanos y materiales) durante su ejecución, y que tiene un </a:t>
            </a:r>
            <a:r>
              <a:rPr lang="es-MX" b="1" dirty="0">
                <a:solidFill>
                  <a:schemeClr val="accent2">
                    <a:lumMod val="75000"/>
                  </a:schemeClr>
                </a:solidFill>
              </a:rPr>
              <a:t>costo</a:t>
            </a:r>
            <a:r>
              <a:rPr lang="es-MX" dirty="0"/>
              <a:t>, deberá tener </a:t>
            </a:r>
            <a:r>
              <a:rPr lang="es-MX" b="1" dirty="0">
                <a:solidFill>
                  <a:schemeClr val="accent2">
                    <a:lumMod val="75000"/>
                  </a:schemeClr>
                </a:solidFill>
              </a:rPr>
              <a:t>recursos presupuestados </a:t>
            </a:r>
            <a:r>
              <a:rPr lang="es-MX" dirty="0"/>
              <a:t>y una hoja de balance independiente a la de la compañía.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a:t>
            </a:fld>
            <a:endParaRPr lang="es-MX"/>
          </a:p>
        </p:txBody>
      </p:sp>
    </p:spTree>
    <p:extLst>
      <p:ext uri="{BB962C8B-B14F-4D97-AF65-F5344CB8AC3E}">
        <p14:creationId xmlns:p14="http://schemas.microsoft.com/office/powerpoint/2010/main" val="11353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buNone/>
            </a:pPr>
            <a:r>
              <a:rPr lang="es-MX" dirty="0"/>
              <a:t>El plan de evaluación es una revisión periódica y planificada del proyecto que resume “el pulso” del mismo, las lecciones aprendidas, las actividades realizadas y su impacto sobre los beneficiarios. Una evaluación debe tomar una perspectiva amplia de las actividades del proyecto. </a:t>
            </a:r>
          </a:p>
          <a:p>
            <a:pPr marL="0" indent="0">
              <a:buNone/>
            </a:pPr>
            <a:r>
              <a:rPr lang="es-MX" dirty="0"/>
              <a:t>El plan de evaluación responde a las siguientes preguntas: </a:t>
            </a:r>
          </a:p>
          <a:p>
            <a:pPr marL="0" indent="0" algn="just">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60</a:t>
            </a:fld>
            <a:endParaRPr lang="es-MX"/>
          </a:p>
        </p:txBody>
      </p:sp>
      <p:graphicFrame>
        <p:nvGraphicFramePr>
          <p:cNvPr id="5" name="Diagrama 4"/>
          <p:cNvGraphicFramePr/>
          <p:nvPr>
            <p:extLst>
              <p:ext uri="{D42A27DB-BD31-4B8C-83A1-F6EECF244321}">
                <p14:modId xmlns:p14="http://schemas.microsoft.com/office/powerpoint/2010/main" val="2913441958"/>
              </p:ext>
            </p:extLst>
          </p:nvPr>
        </p:nvGraphicFramePr>
        <p:xfrm>
          <a:off x="985421" y="4279037"/>
          <a:ext cx="10502284" cy="1859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168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2071672"/>
          </a:xfrm>
        </p:spPr>
        <p:txBody>
          <a:bodyPr>
            <a:normAutofit fontScale="92500" lnSpcReduction="20000"/>
          </a:bodyPr>
          <a:lstStyle/>
          <a:p>
            <a:pPr marL="0" indent="0" algn="just">
              <a:buNone/>
            </a:pPr>
            <a:r>
              <a:rPr lang="es-MX" dirty="0"/>
              <a:t>Los </a:t>
            </a:r>
            <a:r>
              <a:rPr lang="es-MX" b="1" dirty="0">
                <a:solidFill>
                  <a:srgbClr val="7030A0"/>
                </a:solidFill>
              </a:rPr>
              <a:t>informes</a:t>
            </a:r>
            <a:r>
              <a:rPr lang="es-MX" b="1" dirty="0"/>
              <a:t> </a:t>
            </a:r>
            <a:r>
              <a:rPr lang="es-MX" dirty="0"/>
              <a:t>son herramientas que sintetizan los resultados del proyecto, incluyen documentación periódica de su avance. También pueden incluir actualizaciones financieras, avances en la ejecución y evaluaciones periódicas. El informe debe ser escrito para ser revisado por el administrador del proyecto, el director ejecutivo, así como los grupos de beneficiarios, etc., quiénes estarán interesados en el progreso continuo del proyecto.  Los informes responden a las preguntas: </a:t>
            </a:r>
          </a:p>
          <a:p>
            <a:pPr marL="0" indent="0" algn="just">
              <a:buNone/>
            </a:pP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61</a:t>
            </a:fld>
            <a:endParaRPr lang="es-MX"/>
          </a:p>
        </p:txBody>
      </p:sp>
      <p:graphicFrame>
        <p:nvGraphicFramePr>
          <p:cNvPr id="5" name="Diagrama 4"/>
          <p:cNvGraphicFramePr/>
          <p:nvPr>
            <p:extLst>
              <p:ext uri="{D42A27DB-BD31-4B8C-83A1-F6EECF244321}">
                <p14:modId xmlns:p14="http://schemas.microsoft.com/office/powerpoint/2010/main" val="4288490020"/>
              </p:ext>
            </p:extLst>
          </p:nvPr>
        </p:nvGraphicFramePr>
        <p:xfrm>
          <a:off x="914400" y="3897297"/>
          <a:ext cx="10786368" cy="2379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28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lnSpcReduction="10000"/>
          </a:bodyPr>
          <a:lstStyle/>
          <a:p>
            <a:pPr marL="0" indent="0" algn="just">
              <a:buNone/>
            </a:pPr>
            <a:r>
              <a:rPr lang="es-MX" b="1" dirty="0"/>
              <a:t>PRESUPUESTO </a:t>
            </a:r>
            <a:endParaRPr lang="es-MX" dirty="0"/>
          </a:p>
          <a:p>
            <a:pPr marL="0" indent="0" algn="just">
              <a:buNone/>
            </a:pPr>
            <a:r>
              <a:rPr lang="es-MX" dirty="0"/>
              <a:t>Un buen presupuesto se prepara después de una planificación cuidadosa y de una evaluación de las capacidades, metas y objetivos. El presupuesto es el plan financiero para la duración del proyecto. Dicho plan incluye las contribuciones en especie, las contribuciones en efectivo, contribuciones proporcionadas por los beneficiarios o por otros y los aportes de la misma organización. </a:t>
            </a:r>
          </a:p>
          <a:p>
            <a:pPr marL="0" indent="0" algn="just">
              <a:buNone/>
            </a:pPr>
            <a:r>
              <a:rPr lang="es-MX" dirty="0"/>
              <a:t>Es conveniente incluir una breve descripción de los procesos requeridos para administrar fondos en su organización, identificar al banco que su organización utiliza, presentar su sistema de informes financieros y el nombre de la persona responsables de la contabilidad de su organización.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62</a:t>
            </a:fld>
            <a:endParaRPr lang="es-MX"/>
          </a:p>
        </p:txBody>
      </p:sp>
      <p:sp>
        <p:nvSpPr>
          <p:cNvPr id="5" name="Rectángulo 4"/>
          <p:cNvSpPr/>
          <p:nvPr/>
        </p:nvSpPr>
        <p:spPr>
          <a:xfrm>
            <a:off x="838199" y="6352143"/>
            <a:ext cx="10036947" cy="369332"/>
          </a:xfrm>
          <a:prstGeom prst="rect">
            <a:avLst/>
          </a:prstGeom>
        </p:spPr>
        <p:txBody>
          <a:bodyPr wrap="square">
            <a:spAutoFit/>
          </a:bodyPr>
          <a:lstStyle/>
          <a:p>
            <a:r>
              <a:rPr lang="es-MX" i="1" dirty="0">
                <a:solidFill>
                  <a:srgbClr val="000000"/>
                </a:solidFill>
                <a:latin typeface="Calibri" panose="020F0502020204030204" pitchFamily="34" charset="0"/>
              </a:rPr>
              <a:t>Nota: Este tema se analizará de forma extensa en el Tema 3, elaborando una proyección financiera. </a:t>
            </a:r>
            <a:endParaRPr lang="es-MX" dirty="0"/>
          </a:p>
        </p:txBody>
      </p:sp>
    </p:spTree>
    <p:extLst>
      <p:ext uri="{BB962C8B-B14F-4D97-AF65-F5344CB8AC3E}">
        <p14:creationId xmlns:p14="http://schemas.microsoft.com/office/powerpoint/2010/main" val="21179636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lgn="just">
              <a:buNone/>
            </a:pPr>
            <a:r>
              <a:rPr lang="es-MX" b="1" dirty="0"/>
              <a:t>RESUMEN EJECUTIVO </a:t>
            </a:r>
            <a:endParaRPr lang="es-MX" dirty="0"/>
          </a:p>
          <a:p>
            <a:pPr marL="0" indent="0" algn="just">
              <a:buNone/>
            </a:pPr>
            <a:r>
              <a:rPr lang="es-MX" dirty="0"/>
              <a:t>Por lo general, el resumen ejecutivo es una de las principales secciones de una propuesta de proyecto. </a:t>
            </a:r>
          </a:p>
          <a:p>
            <a:pPr marL="0" indent="0" algn="just">
              <a:buNone/>
            </a:pPr>
            <a:r>
              <a:rPr lang="es-MX" dirty="0"/>
              <a:t>Esta sección constituye el punto de partida que despierta el interés de la persona responsable de la evaluación. En tal sentido, es fundamental poner especial cuidado en su redacción y consistencia. Como su nombre lo dice, un resumen ejecutivo es una síntesis de la información más relevante del proyecto. Por lo general, se recomienda que su extensión no exceda las dos páginas.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63</a:t>
            </a:fld>
            <a:endParaRPr lang="es-MX"/>
          </a:p>
        </p:txBody>
      </p:sp>
    </p:spTree>
    <p:extLst>
      <p:ext uri="{BB962C8B-B14F-4D97-AF65-F5344CB8AC3E}">
        <p14:creationId xmlns:p14="http://schemas.microsoft.com/office/powerpoint/2010/main" val="136540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lnSpcReduction="10000"/>
          </a:bodyPr>
          <a:lstStyle/>
          <a:p>
            <a:pPr marL="0" indent="0">
              <a:buNone/>
            </a:pPr>
            <a:r>
              <a:rPr lang="es-MX" dirty="0"/>
              <a:t>El resumen ejecutivo debe incluir: </a:t>
            </a:r>
          </a:p>
          <a:p>
            <a:r>
              <a:rPr lang="es-MX" dirty="0"/>
              <a:t>Descripción breve sobre el problema identificado </a:t>
            </a:r>
          </a:p>
          <a:p>
            <a:r>
              <a:rPr lang="es-MX" dirty="0"/>
              <a:t>Explicación sobre la solución del problema motivo del proyecto, que incluya sus actividades, el número de beneficiarios, cómo y dónde operará, el tiempo requerido y el personal responsable de su ejecución </a:t>
            </a:r>
          </a:p>
          <a:p>
            <a:r>
              <a:rPr lang="es-MX" dirty="0"/>
              <a:t>Los fondos requeridos para la operación del proyecto y los planes que garanticen su sostenibilidad en el futuro. </a:t>
            </a:r>
          </a:p>
          <a:p>
            <a:r>
              <a:rPr lang="es-MX" dirty="0"/>
              <a:t>Una corta reseña (un párrafo) que incluya de manera breve la historia, actividades y capacidad de su institución para llevar a cabo el proyecto propuesto.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64</a:t>
            </a:fld>
            <a:endParaRPr lang="es-MX"/>
          </a:p>
        </p:txBody>
      </p:sp>
    </p:spTree>
    <p:extLst>
      <p:ext uri="{BB962C8B-B14F-4D97-AF65-F5344CB8AC3E}">
        <p14:creationId xmlns:p14="http://schemas.microsoft.com/office/powerpoint/2010/main" val="1517039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fontScale="85000" lnSpcReduction="10000"/>
          </a:bodyPr>
          <a:lstStyle/>
          <a:p>
            <a:pPr marL="0" indent="0">
              <a:buNone/>
            </a:pPr>
            <a:r>
              <a:rPr lang="es-MX" b="1" dirty="0"/>
              <a:t>SUSTENTABILIDAD </a:t>
            </a:r>
            <a:endParaRPr lang="es-MX" dirty="0"/>
          </a:p>
          <a:p>
            <a:pPr marL="0" indent="0">
              <a:buNone/>
            </a:pPr>
            <a:r>
              <a:rPr lang="es-MX" dirty="0"/>
              <a:t>La sección de sustentabilidad debe incluir una explicación breve del ciclo de vida del proyecto. La sección debe describir cómo el impacto del proyecto continuará después que éste haya terminado, o en caso de proyectos continuos, debe describir cómo continuará sus gestiones una vez concluidos los fondos solicitados. </a:t>
            </a:r>
          </a:p>
          <a:p>
            <a:pPr marL="0" indent="0">
              <a:buNone/>
            </a:pPr>
            <a:r>
              <a:rPr lang="es-MX" dirty="0"/>
              <a:t>La sustentabilidad de un proyecto tiene muchas dimensiones: técnica, administrativa, ambiental, social y financiera. Debido a que dicha sustentabilidad depende de la influencia mutua de todas sus dimensiones, el fracaso en un área puede poner en peligro la sustentabilidad de todo el proyecto. </a:t>
            </a:r>
          </a:p>
          <a:p>
            <a:pPr marL="0" indent="0">
              <a:buNone/>
            </a:pPr>
            <a:r>
              <a:rPr lang="es-MX" dirty="0"/>
              <a:t>Inclusive, para determinar el ciclo de vida y la propia planeación del proyecto, algunas organizaciones toman en cuenta un análisis de riesgos como </a:t>
            </a:r>
            <a:r>
              <a:rPr lang="es-MX" b="1" dirty="0">
                <a:solidFill>
                  <a:srgbClr val="7030A0"/>
                </a:solidFill>
              </a:rPr>
              <a:t>FODA</a:t>
            </a:r>
            <a:r>
              <a:rPr lang="es-MX" dirty="0"/>
              <a:t> o de </a:t>
            </a:r>
            <a:r>
              <a:rPr lang="es-MX" b="1" dirty="0">
                <a:solidFill>
                  <a:srgbClr val="7030A0"/>
                </a:solidFill>
              </a:rPr>
              <a:t>fuerzas de </a:t>
            </a:r>
            <a:r>
              <a:rPr lang="es-MX" b="1" dirty="0" err="1">
                <a:solidFill>
                  <a:srgbClr val="7030A0"/>
                </a:solidFill>
              </a:rPr>
              <a:t>Porter</a:t>
            </a:r>
            <a:r>
              <a:rPr lang="es-MX" b="1" dirty="0">
                <a:solidFill>
                  <a:srgbClr val="7030A0"/>
                </a:solidFill>
              </a:rPr>
              <a:t>.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65</a:t>
            </a:fld>
            <a:endParaRPr lang="es-MX"/>
          </a:p>
        </p:txBody>
      </p:sp>
    </p:spTree>
    <p:extLst>
      <p:ext uri="{BB962C8B-B14F-4D97-AF65-F5344CB8AC3E}">
        <p14:creationId xmlns:p14="http://schemas.microsoft.com/office/powerpoint/2010/main" val="17054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1.2.2 Propuesta</a:t>
            </a:r>
          </a:p>
        </p:txBody>
      </p:sp>
      <p:sp>
        <p:nvSpPr>
          <p:cNvPr id="3" name="Marcador de contenido 2"/>
          <p:cNvSpPr>
            <a:spLocks noGrp="1"/>
          </p:cNvSpPr>
          <p:nvPr>
            <p:ph idx="1"/>
          </p:nvPr>
        </p:nvSpPr>
        <p:spPr>
          <a:xfrm>
            <a:off x="838199" y="1825625"/>
            <a:ext cx="10862569" cy="4351338"/>
          </a:xfrm>
        </p:spPr>
        <p:txBody>
          <a:bodyPr>
            <a:normAutofit/>
          </a:bodyPr>
          <a:lstStyle/>
          <a:p>
            <a:pPr marL="0" indent="0">
              <a:buNone/>
            </a:pPr>
            <a:r>
              <a:rPr lang="es-MX" b="1" dirty="0"/>
              <a:t>MATERIALES DE APOYO </a:t>
            </a:r>
            <a:endParaRPr lang="es-MX" dirty="0"/>
          </a:p>
          <a:p>
            <a:pPr marL="0" indent="0">
              <a:buNone/>
            </a:pPr>
            <a:r>
              <a:rPr lang="es-MX" dirty="0"/>
              <a:t>Los materiales de apoyo deben incluir cualquier material adicional que clarifique y refuerce al proyecto, incluyendo los currículums vitae del personal clave, folletos e información sobre la organización, cartas de apoyo, ejemplos de materiales del proyecto, entre otros. </a:t>
            </a:r>
          </a:p>
          <a:p>
            <a:pPr marL="0" indent="0">
              <a:buNone/>
            </a:pPr>
            <a:endParaRPr lang="es-MX" dirty="0"/>
          </a:p>
          <a:p>
            <a:pPr marL="0" indent="0">
              <a:buNone/>
            </a:pPr>
            <a:r>
              <a:rPr lang="es-MX" dirty="0"/>
              <a:t>En caso de que la propuesta deba presentarse, es recomendable emplear técnicas como el </a:t>
            </a:r>
            <a:r>
              <a:rPr lang="es-MX" dirty="0" err="1"/>
              <a:t>elevator</a:t>
            </a:r>
            <a:r>
              <a:rPr lang="es-MX" dirty="0"/>
              <a:t> Pitch para realzar la importancia y necesidad del desarrollo del proyecto.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66</a:t>
            </a:fld>
            <a:endParaRPr lang="es-MX"/>
          </a:p>
        </p:txBody>
      </p:sp>
    </p:spTree>
    <p:extLst>
      <p:ext uri="{BB962C8B-B14F-4D97-AF65-F5344CB8AC3E}">
        <p14:creationId xmlns:p14="http://schemas.microsoft.com/office/powerpoint/2010/main" val="2024537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1.2.3 Selección y Evaluación de personal</a:t>
            </a:r>
            <a:endParaRPr lang="es-MX" dirty="0"/>
          </a:p>
        </p:txBody>
      </p:sp>
      <p:sp>
        <p:nvSpPr>
          <p:cNvPr id="3" name="Marcador de contenido 2"/>
          <p:cNvSpPr>
            <a:spLocks noGrp="1"/>
          </p:cNvSpPr>
          <p:nvPr>
            <p:ph idx="1"/>
          </p:nvPr>
        </p:nvSpPr>
        <p:spPr>
          <a:xfrm>
            <a:off x="838200" y="1825625"/>
            <a:ext cx="5296270" cy="4351338"/>
          </a:xfrm>
        </p:spPr>
        <p:txBody>
          <a:bodyPr>
            <a:normAutofit/>
          </a:bodyPr>
          <a:lstStyle/>
          <a:p>
            <a:pPr marL="0" indent="0" algn="just">
              <a:buNone/>
            </a:pPr>
            <a:r>
              <a:rPr lang="es-MX" sz="2400" dirty="0"/>
              <a:t>En esta etapa, el planificador comienza por evaluar el ámbito del software y seleccionando las habilidades requeridas para completar el desarrollo. </a:t>
            </a:r>
          </a:p>
          <a:p>
            <a:pPr marL="0" indent="0" algn="just">
              <a:buNone/>
            </a:pPr>
            <a:endParaRPr lang="es-MX" sz="2400" dirty="0"/>
          </a:p>
          <a:p>
            <a:pPr marL="0" indent="0" algn="just">
              <a:buNone/>
            </a:pPr>
            <a:r>
              <a:rPr lang="es-MX" sz="2400" dirty="0"/>
              <a:t>Se especifican tanto la posición organizacional (por ejemplo, gerente, ingeniero de software ejecutivo) como la especialidad (por ejemplo, telecomunicaciones, base de datos, cliente-servidor).</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67</a:t>
            </a:fld>
            <a:endParaRPr lang="es-MX"/>
          </a:p>
        </p:txBody>
      </p:sp>
      <p:pic>
        <p:nvPicPr>
          <p:cNvPr id="1026" name="Picture 2" descr="Cómo hacer un plan de gestión de recursos humanos eficaz? | Gerencia |  Apuntes empresariales | ESA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62909" y="1825625"/>
            <a:ext cx="7231897" cy="4069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944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47274" y="353093"/>
            <a:ext cx="5021179" cy="1325563"/>
          </a:xfrm>
        </p:spPr>
        <p:txBody>
          <a:bodyPr>
            <a:normAutofit fontScale="90000"/>
          </a:bodyPr>
          <a:lstStyle/>
          <a:p>
            <a:r>
              <a:rPr lang="es-MX" dirty="0">
                <a:solidFill>
                  <a:srgbClr val="002060"/>
                </a:solidFill>
              </a:rPr>
              <a:t>1.2.3 Selección y Evaluación de personal</a:t>
            </a:r>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68</a:t>
            </a:fld>
            <a:endParaRPr lang="es-MX"/>
          </a:p>
        </p:txBody>
      </p:sp>
      <p:pic>
        <p:nvPicPr>
          <p:cNvPr id="5" name="Imagen 4"/>
          <p:cNvPicPr>
            <a:picLocks noChangeAspect="1"/>
          </p:cNvPicPr>
          <p:nvPr/>
        </p:nvPicPr>
        <p:blipFill>
          <a:blip r:embed="rId3">
            <a:clrChange>
              <a:clrFrom>
                <a:srgbClr val="FFFFFF"/>
              </a:clrFrom>
              <a:clrTo>
                <a:srgbClr val="FFFFFF">
                  <a:alpha val="0"/>
                </a:srgbClr>
              </a:clrTo>
            </a:clrChange>
          </a:blip>
          <a:stretch>
            <a:fillRect/>
          </a:stretch>
        </p:blipFill>
        <p:spPr>
          <a:xfrm>
            <a:off x="5933376" y="213466"/>
            <a:ext cx="5673087" cy="6142884"/>
          </a:xfrm>
          <a:prstGeom prst="rect">
            <a:avLst/>
          </a:prstGeom>
        </p:spPr>
      </p:pic>
      <p:sp>
        <p:nvSpPr>
          <p:cNvPr id="6" name="CuadroTexto 5"/>
          <p:cNvSpPr txBox="1"/>
          <p:nvPr/>
        </p:nvSpPr>
        <p:spPr>
          <a:xfrm>
            <a:off x="1942064" y="2177716"/>
            <a:ext cx="3841116" cy="584775"/>
          </a:xfrm>
          <a:prstGeom prst="rect">
            <a:avLst/>
          </a:prstGeom>
          <a:noFill/>
        </p:spPr>
        <p:txBody>
          <a:bodyPr wrap="none" rtlCol="0">
            <a:spAutoFit/>
          </a:bodyPr>
          <a:lstStyle/>
          <a:p>
            <a:r>
              <a:rPr lang="es-MX" sz="3200" dirty="0"/>
              <a:t>Recursos del proyecto</a:t>
            </a:r>
          </a:p>
        </p:txBody>
      </p:sp>
      <p:sp>
        <p:nvSpPr>
          <p:cNvPr id="7" name="Rectángulo 6"/>
          <p:cNvSpPr/>
          <p:nvPr/>
        </p:nvSpPr>
        <p:spPr>
          <a:xfrm>
            <a:off x="1247274" y="2745027"/>
            <a:ext cx="5438274" cy="307777"/>
          </a:xfrm>
          <a:prstGeom prst="rect">
            <a:avLst/>
          </a:prstGeom>
        </p:spPr>
        <p:txBody>
          <a:bodyPr wrap="square">
            <a:spAutoFit/>
          </a:bodyPr>
          <a:lstStyle/>
          <a:p>
            <a:r>
              <a:rPr lang="es-MX" sz="1400" dirty="0" err="1">
                <a:solidFill>
                  <a:srgbClr val="222222"/>
                </a:solidFill>
                <a:latin typeface="Arial" panose="020B0604020202020204" pitchFamily="34" charset="0"/>
              </a:rPr>
              <a:t>Pressman</a:t>
            </a:r>
            <a:r>
              <a:rPr lang="es-MX" sz="1400" dirty="0">
                <a:solidFill>
                  <a:srgbClr val="222222"/>
                </a:solidFill>
                <a:latin typeface="Arial" panose="020B0604020202020204" pitchFamily="34" charset="0"/>
              </a:rPr>
              <a:t>, R. S., &amp; Troya, J. M. (1988). Ingeniería del software.</a:t>
            </a:r>
            <a:endParaRPr lang="es-MX" sz="1400" dirty="0"/>
          </a:p>
        </p:txBody>
      </p:sp>
      <p:sp>
        <p:nvSpPr>
          <p:cNvPr id="8" name="Rectángulo 7"/>
          <p:cNvSpPr/>
          <p:nvPr/>
        </p:nvSpPr>
        <p:spPr>
          <a:xfrm>
            <a:off x="839104" y="5710019"/>
            <a:ext cx="6432884" cy="646331"/>
          </a:xfrm>
          <a:prstGeom prst="rect">
            <a:avLst/>
          </a:prstGeom>
        </p:spPr>
        <p:txBody>
          <a:bodyPr wrap="square">
            <a:spAutoFit/>
          </a:bodyPr>
          <a:lstStyle/>
          <a:p>
            <a:r>
              <a:rPr lang="es-MX" dirty="0"/>
              <a:t>Visita el siguiente enlace:</a:t>
            </a:r>
          </a:p>
          <a:p>
            <a:r>
              <a:rPr lang="es-MX" dirty="0"/>
              <a:t>https://www.empleo.gob.mx/empresas/evaluacion-de-candidatos</a:t>
            </a:r>
          </a:p>
        </p:txBody>
      </p:sp>
    </p:spTree>
    <p:extLst>
      <p:ext uri="{BB962C8B-B14F-4D97-AF65-F5344CB8AC3E}">
        <p14:creationId xmlns:p14="http://schemas.microsoft.com/office/powerpoint/2010/main" val="879655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1.2.4 Supervisión y Revisión del proyecto</a:t>
            </a:r>
          </a:p>
        </p:txBody>
      </p:sp>
      <p:sp>
        <p:nvSpPr>
          <p:cNvPr id="3" name="Marcador de contenido 2"/>
          <p:cNvSpPr>
            <a:spLocks noGrp="1"/>
          </p:cNvSpPr>
          <p:nvPr>
            <p:ph idx="1"/>
          </p:nvPr>
        </p:nvSpPr>
        <p:spPr>
          <a:xfrm>
            <a:off x="955047" y="1926454"/>
            <a:ext cx="5427998" cy="4145872"/>
          </a:xfrm>
        </p:spPr>
        <p:txBody>
          <a:bodyPr>
            <a:normAutofit/>
          </a:bodyPr>
          <a:lstStyle/>
          <a:p>
            <a:pPr marL="0" indent="0" algn="just">
              <a:buNone/>
            </a:pPr>
            <a:r>
              <a:rPr lang="es-MX" dirty="0"/>
              <a:t>Un proyecto es una planificación que consiste en un conjunto de actividades que se encuentran interrelacionadas y coordinadas, la razón de un proyecto es alcanzar objetivos específicos dentro de los límites que imponen un presupuesto y un lapso de tiempo previamente definidos.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69</a:t>
            </a:fld>
            <a:endParaRPr lang="es-MX"/>
          </a:p>
        </p:txBody>
      </p:sp>
      <p:pic>
        <p:nvPicPr>
          <p:cNvPr id="2050" name="Picture 2" descr="Unidad VI - Supervisión y Revisión del Proyecto - Proyectos_Gomez_Emmanu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925" y="2059620"/>
            <a:ext cx="4737875" cy="316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464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200" y="1825625"/>
            <a:ext cx="5899145" cy="4351338"/>
          </a:xfrm>
        </p:spPr>
        <p:txBody>
          <a:bodyPr>
            <a:normAutofit fontScale="92500" lnSpcReduction="10000"/>
          </a:bodyPr>
          <a:lstStyle/>
          <a:p>
            <a:r>
              <a:rPr lang="es-MX" dirty="0"/>
              <a:t>La dificultad de la gestión de un proyecto radica en gran medida en la cantidad de personas involucradas. </a:t>
            </a:r>
          </a:p>
          <a:p>
            <a:r>
              <a:rPr lang="es-MX" dirty="0"/>
              <a:t>En un proyecto en el sentido profesional la expresión de una necesidad y la satisfacción de esta necesidad generalmente es responsabilidad de diferentes personas. </a:t>
            </a:r>
          </a:p>
          <a:p>
            <a:r>
              <a:rPr lang="es-MX" dirty="0"/>
              <a:t>Así, es necesario asegurarse que el producto que se está creando </a:t>
            </a:r>
            <a:r>
              <a:rPr lang="es-MX" b="1" dirty="0">
                <a:solidFill>
                  <a:schemeClr val="accent6">
                    <a:lumMod val="75000"/>
                  </a:schemeClr>
                </a:solidFill>
              </a:rPr>
              <a:t>cumpla claramente con las expectativas del cliente</a:t>
            </a:r>
            <a:r>
              <a:rPr lang="es-MX" dirty="0"/>
              <a:t>. </a:t>
            </a:r>
          </a:p>
          <a:p>
            <a:endParaRPr lang="es-MX" dirty="0"/>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a:t>
            </a:fld>
            <a:endParaRPr lang="es-MX"/>
          </a:p>
        </p:txBody>
      </p:sp>
      <p:pic>
        <p:nvPicPr>
          <p:cNvPr id="1026" name="Picture 2" descr="Cómo hacer un proyecto de mejora continua en una empresa | Result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433" y="1825625"/>
            <a:ext cx="5161845" cy="3438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79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1.2.4 Supervisión y Revisión del proyecto</a:t>
            </a:r>
            <a:endParaRPr lang="es-MX" dirty="0"/>
          </a:p>
        </p:txBody>
      </p:sp>
      <p:sp>
        <p:nvSpPr>
          <p:cNvPr id="3" name="Marcador de contenido 2"/>
          <p:cNvSpPr>
            <a:spLocks noGrp="1"/>
          </p:cNvSpPr>
          <p:nvPr>
            <p:ph idx="1"/>
          </p:nvPr>
        </p:nvSpPr>
        <p:spPr/>
        <p:txBody>
          <a:bodyPr/>
          <a:lstStyle/>
          <a:p>
            <a:pPr marL="0" indent="0" algn="just">
              <a:buNone/>
            </a:pPr>
            <a:r>
              <a:rPr lang="es-MX" dirty="0"/>
              <a:t>Cuando se plantea un proyecto del tipo que sea, no siempre el interesado es el ejecutor del proyecto, y la empresa elegida por el interesado debe ejecutar la obra e instalaciones de conformidad con el proyecto ejecutivo.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70</a:t>
            </a:fld>
            <a:endParaRPr lang="es-MX"/>
          </a:p>
        </p:txBody>
      </p:sp>
      <p:pic>
        <p:nvPicPr>
          <p:cNvPr id="3074" name="Picture 2" descr="Revisión de Proyectos Geotécnicos - EN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821" y="3534387"/>
            <a:ext cx="5311105" cy="273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03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1.2.4 Supervisión y Revisión del proyecto</a:t>
            </a:r>
            <a:endParaRPr lang="es-MX" dirty="0"/>
          </a:p>
        </p:txBody>
      </p:sp>
      <p:sp>
        <p:nvSpPr>
          <p:cNvPr id="3" name="Marcador de contenido 2"/>
          <p:cNvSpPr>
            <a:spLocks noGrp="1"/>
          </p:cNvSpPr>
          <p:nvPr>
            <p:ph idx="1"/>
          </p:nvPr>
        </p:nvSpPr>
        <p:spPr/>
        <p:txBody>
          <a:bodyPr>
            <a:normAutofit fontScale="92500" lnSpcReduction="20000"/>
          </a:bodyPr>
          <a:lstStyle/>
          <a:p>
            <a:pPr algn="just"/>
            <a:r>
              <a:rPr lang="es-MX" b="1" dirty="0">
                <a:solidFill>
                  <a:srgbClr val="7030A0"/>
                </a:solidFill>
              </a:rPr>
              <a:t>Seguimiento</a:t>
            </a:r>
            <a:r>
              <a:rPr lang="es-MX" dirty="0"/>
              <a:t>:  Proceso de recopilación de datos sobre el funcionamiento real del proyecto y su incorporación al programa, así como la obtención de los informes pertinentes para que el director y el personal implicado esté informado de los cambios ocurridos frente a la programación de trabajos inicial.</a:t>
            </a:r>
          </a:p>
          <a:p>
            <a:pPr algn="just"/>
            <a:r>
              <a:rPr lang="es-MX" b="1" dirty="0">
                <a:solidFill>
                  <a:srgbClr val="7030A0"/>
                </a:solidFill>
              </a:rPr>
              <a:t>Control</a:t>
            </a:r>
            <a:r>
              <a:rPr lang="es-MX" dirty="0"/>
              <a:t>:  La función que utiliza los datos proporcionados por el seguimiento para llevar la ejecución real del proyecto de acuerdo con los planes previstos. </a:t>
            </a:r>
          </a:p>
          <a:p>
            <a:pPr algn="just"/>
            <a:r>
              <a:rPr lang="es-MX" b="1" dirty="0">
                <a:solidFill>
                  <a:srgbClr val="7030A0"/>
                </a:solidFill>
              </a:rPr>
              <a:t>Evaluación</a:t>
            </a:r>
            <a:r>
              <a:rPr lang="es-MX" dirty="0"/>
              <a:t>:  Contempla juicios sobre la calidad y efectividad del proyecto. </a:t>
            </a:r>
          </a:p>
          <a:p>
            <a:pPr marL="0" indent="0" algn="just">
              <a:buNone/>
            </a:pPr>
            <a:endParaRPr lang="es-MX" dirty="0"/>
          </a:p>
          <a:p>
            <a:pPr marL="0" indent="0" algn="just">
              <a:buNone/>
            </a:pPr>
            <a:r>
              <a:rPr lang="es-MX" dirty="0"/>
              <a:t>En definitiva, controlar implica tomar las medidas correctivas necesarias cuando los hechos difieren de lo previsto más de lo que se considera admisible para cada proyecto.</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71</a:t>
            </a:fld>
            <a:endParaRPr lang="es-MX"/>
          </a:p>
        </p:txBody>
      </p:sp>
    </p:spTree>
    <p:extLst>
      <p:ext uri="{BB962C8B-B14F-4D97-AF65-F5344CB8AC3E}">
        <p14:creationId xmlns:p14="http://schemas.microsoft.com/office/powerpoint/2010/main" val="1689067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1.2.4 Supervisión y Revisión del proyecto</a:t>
            </a:r>
            <a:endParaRPr lang="es-MX" dirty="0"/>
          </a:p>
        </p:txBody>
      </p:sp>
      <p:sp>
        <p:nvSpPr>
          <p:cNvPr id="3" name="Marcador de contenido 2"/>
          <p:cNvSpPr>
            <a:spLocks noGrp="1"/>
          </p:cNvSpPr>
          <p:nvPr>
            <p:ph idx="1"/>
          </p:nvPr>
        </p:nvSpPr>
        <p:spPr/>
        <p:txBody>
          <a:bodyPr>
            <a:normAutofit/>
          </a:bodyPr>
          <a:lstStyle/>
          <a:p>
            <a:pPr marL="0" indent="0" algn="just">
              <a:buNone/>
            </a:pPr>
            <a:r>
              <a:rPr lang="es-MX" dirty="0"/>
              <a:t>Para establecer un seguimiento adecuado del proyecto, necesitaremos conocer qué información es la que se necesita para realizar un control efectivo.  Dependiendo de las características del proyecto se actualizará el programa en un periodo de tiempo determinado.</a:t>
            </a:r>
          </a:p>
          <a:p>
            <a:pPr marL="0" indent="0">
              <a:buNone/>
            </a:pPr>
            <a:r>
              <a:rPr lang="es-MX" dirty="0"/>
              <a:t>El último paso de la Gestión de Proyectos es la Evaluación.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72</a:t>
            </a:fld>
            <a:endParaRPr lang="es-MX"/>
          </a:p>
        </p:txBody>
      </p:sp>
      <p:pic>
        <p:nvPicPr>
          <p:cNvPr id="4098" name="Picture 2" descr="▷Evaluación del desempeño: Pasos para realizarlo en tu empresa | Sales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001294"/>
            <a:ext cx="807720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96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1.2.4 Supervisión y Revisión del proyecto</a:t>
            </a:r>
            <a:endParaRPr lang="es-MX" dirty="0"/>
          </a:p>
        </p:txBody>
      </p:sp>
      <p:sp>
        <p:nvSpPr>
          <p:cNvPr id="3" name="Marcador de contenido 2"/>
          <p:cNvSpPr>
            <a:spLocks noGrp="1"/>
          </p:cNvSpPr>
          <p:nvPr>
            <p:ph idx="1"/>
          </p:nvPr>
        </p:nvSpPr>
        <p:spPr>
          <a:xfrm>
            <a:off x="838200" y="1825625"/>
            <a:ext cx="7463589" cy="4351338"/>
          </a:xfrm>
        </p:spPr>
        <p:txBody>
          <a:bodyPr>
            <a:normAutofit/>
          </a:bodyPr>
          <a:lstStyle/>
          <a:p>
            <a:pPr marL="0" indent="0" algn="just">
              <a:buNone/>
            </a:pPr>
            <a:r>
              <a:rPr lang="es-MX" dirty="0"/>
              <a:t>La evaluación de proyectos, es un proceso por el cual se determina el establecimiento de </a:t>
            </a:r>
            <a:r>
              <a:rPr lang="es-MX" b="1" dirty="0">
                <a:solidFill>
                  <a:srgbClr val="7030A0"/>
                </a:solidFill>
              </a:rPr>
              <a:t>cambios generados por un proyecto</a:t>
            </a:r>
            <a:r>
              <a:rPr lang="es-MX" dirty="0"/>
              <a:t>, a partir de la comparación entre el estado actual y el estado previsto en su planificación.  </a:t>
            </a:r>
          </a:p>
          <a:p>
            <a:pPr marL="0" indent="0" algn="just">
              <a:buNone/>
            </a:pPr>
            <a:r>
              <a:rPr lang="es-MX" dirty="0"/>
              <a:t>También consiste en comparar los </a:t>
            </a:r>
            <a:r>
              <a:rPr lang="es-MX" b="1" dirty="0">
                <a:solidFill>
                  <a:srgbClr val="7030A0"/>
                </a:solidFill>
              </a:rPr>
              <a:t>costos</a:t>
            </a:r>
            <a:r>
              <a:rPr lang="es-MX" dirty="0"/>
              <a:t> con los </a:t>
            </a:r>
            <a:r>
              <a:rPr lang="es-MX" b="1" dirty="0">
                <a:solidFill>
                  <a:srgbClr val="7030A0"/>
                </a:solidFill>
              </a:rPr>
              <a:t>beneficios</a:t>
            </a:r>
            <a:r>
              <a:rPr lang="es-MX" dirty="0"/>
              <a:t> que estos generan, para así decidir sobre la conveniencia de llevarlos a cabo. La evaluación aborda el problema de la asignación de recursos en forma explícita.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73</a:t>
            </a:fld>
            <a:endParaRPr lang="es-MX"/>
          </a:p>
        </p:txBody>
      </p:sp>
      <p:pic>
        <p:nvPicPr>
          <p:cNvPr id="5122" name="Picture 2" descr="COSTO-BENEFICI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4824" y="2346159"/>
            <a:ext cx="4447736" cy="295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2389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9CF7E78B-7E0F-44EB-9C67-F952F73C7F87}" type="slidenum">
              <a:rPr lang="es-MX" smtClean="0"/>
              <a:t>74</a:t>
            </a:fld>
            <a:endParaRPr lang="es-MX"/>
          </a:p>
        </p:txBody>
      </p:sp>
      <p:pic>
        <p:nvPicPr>
          <p:cNvPr id="6146" name="Picture 2" descr="escoger – Patricia Nie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584" y="471235"/>
            <a:ext cx="6762584" cy="493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237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1.2.4 Supervisión y Revisión del proyecto</a:t>
            </a:r>
            <a:endParaRPr lang="es-MX" dirty="0"/>
          </a:p>
        </p:txBody>
      </p:sp>
      <p:sp>
        <p:nvSpPr>
          <p:cNvPr id="3" name="Marcador de contenido 2"/>
          <p:cNvSpPr>
            <a:spLocks noGrp="1"/>
          </p:cNvSpPr>
          <p:nvPr>
            <p:ph idx="1"/>
          </p:nvPr>
        </p:nvSpPr>
        <p:spPr/>
        <p:txBody>
          <a:bodyPr/>
          <a:lstStyle/>
          <a:p>
            <a:pPr marL="0" indent="0" algn="just">
              <a:buNone/>
            </a:pPr>
            <a:r>
              <a:rPr lang="es-MX" b="1" dirty="0">
                <a:solidFill>
                  <a:srgbClr val="7030A0"/>
                </a:solidFill>
              </a:rPr>
              <a:t>En una evaluación de proyectos siempre se produce información para la toma de decisiones</a:t>
            </a:r>
            <a:r>
              <a:rPr lang="es-MX" dirty="0"/>
              <a:t>, por lo cual también se le puede considerar como una actividad orientada a mejorar la eficacia de los proyectos en relación con sus fines, además de promover mayor eficiencia en la asignación de recursos.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75</a:t>
            </a:fld>
            <a:endParaRPr lang="es-MX"/>
          </a:p>
        </p:txBody>
      </p:sp>
      <p:pic>
        <p:nvPicPr>
          <p:cNvPr id="7170" name="Picture 2" descr="Pasos para la toma de decisiones - Cepymenews"/>
          <p:cNvPicPr>
            <a:picLocks noChangeAspect="1" noChangeArrowheads="1"/>
          </p:cNvPicPr>
          <p:nvPr/>
        </p:nvPicPr>
        <p:blipFill rotWithShape="1">
          <a:blip r:embed="rId3">
            <a:extLst>
              <a:ext uri="{28A0092B-C50C-407E-A947-70E740481C1C}">
                <a14:useLocalDpi xmlns:a14="http://schemas.microsoft.com/office/drawing/2010/main" val="0"/>
              </a:ext>
            </a:extLst>
          </a:blip>
          <a:srcRect t="26676"/>
          <a:stretch/>
        </p:blipFill>
        <p:spPr bwMode="auto">
          <a:xfrm>
            <a:off x="2333625" y="3835086"/>
            <a:ext cx="7524750" cy="293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947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1.2.5 Informes</a:t>
            </a:r>
            <a:endParaRPr lang="es-MX" dirty="0"/>
          </a:p>
        </p:txBody>
      </p:sp>
      <p:sp>
        <p:nvSpPr>
          <p:cNvPr id="3" name="Marcador de contenido 2"/>
          <p:cNvSpPr>
            <a:spLocks noGrp="1"/>
          </p:cNvSpPr>
          <p:nvPr>
            <p:ph idx="1"/>
          </p:nvPr>
        </p:nvSpPr>
        <p:spPr/>
        <p:txBody>
          <a:bodyPr>
            <a:normAutofit fontScale="85000" lnSpcReduction="20000"/>
          </a:bodyPr>
          <a:lstStyle/>
          <a:p>
            <a:pPr marL="0" indent="0">
              <a:buNone/>
            </a:pPr>
            <a:r>
              <a:rPr lang="es-MX" b="1" dirty="0"/>
              <a:t>TIPOS DE INFORMES</a:t>
            </a:r>
            <a:endParaRPr lang="es-MX" dirty="0"/>
          </a:p>
          <a:p>
            <a:pPr marL="0" indent="0">
              <a:buNone/>
            </a:pPr>
            <a:r>
              <a:rPr lang="es-MX" dirty="0"/>
              <a:t> </a:t>
            </a:r>
          </a:p>
          <a:p>
            <a:pPr marL="0" indent="0">
              <a:buNone/>
            </a:pPr>
            <a:r>
              <a:rPr lang="es-MX" dirty="0"/>
              <a:t>Por la materia que abarcan se clasifican en:  </a:t>
            </a:r>
          </a:p>
          <a:p>
            <a:pPr lvl="0"/>
            <a:r>
              <a:rPr lang="es-MX" b="1" dirty="0">
                <a:solidFill>
                  <a:srgbClr val="7030A0"/>
                </a:solidFill>
              </a:rPr>
              <a:t>CIENTÍFICOS</a:t>
            </a:r>
            <a:r>
              <a:rPr lang="es-MX" dirty="0"/>
              <a:t>: se refieren a temas de ciencia y utilizan un lenguaje propio y riguroso; pertenecen a la categoría de «memorias científicas».  </a:t>
            </a:r>
          </a:p>
          <a:p>
            <a:pPr lvl="0"/>
            <a:r>
              <a:rPr lang="es-MX" b="1" dirty="0">
                <a:solidFill>
                  <a:srgbClr val="7030A0"/>
                </a:solidFill>
              </a:rPr>
              <a:t>TÉCNICOS</a:t>
            </a:r>
            <a:r>
              <a:rPr lang="es-MX" dirty="0"/>
              <a:t>: se desarrollan en las organizaciones públicas o privadas sobre temas de sociología, antropología, psicología social, etc.; su lenguaje es accesible, pero mantiene el rigor de la investigación científica. </a:t>
            </a:r>
          </a:p>
          <a:p>
            <a:pPr lvl="0"/>
            <a:r>
              <a:rPr lang="es-MX" b="1" dirty="0">
                <a:solidFill>
                  <a:srgbClr val="7030A0"/>
                </a:solidFill>
              </a:rPr>
              <a:t>DE DIVULGACIÓN</a:t>
            </a:r>
            <a:r>
              <a:rPr lang="es-MX" dirty="0"/>
              <a:t>: destinados al público en general; su lenguaje se adapta a una persona de mediana cultura. </a:t>
            </a:r>
          </a:p>
          <a:p>
            <a:pPr lvl="0"/>
            <a:r>
              <a:rPr lang="es-MX" b="1" dirty="0">
                <a:solidFill>
                  <a:srgbClr val="7030A0"/>
                </a:solidFill>
              </a:rPr>
              <a:t>MIXTOS</a:t>
            </a:r>
            <a:r>
              <a:rPr lang="es-MX" dirty="0"/>
              <a:t>: destinados tanto a instituciones como al público en general; su lenguaje se adapta a los dos destinatarios.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76</a:t>
            </a:fld>
            <a:endParaRPr lang="es-MX"/>
          </a:p>
        </p:txBody>
      </p:sp>
    </p:spTree>
    <p:extLst>
      <p:ext uri="{BB962C8B-B14F-4D97-AF65-F5344CB8AC3E}">
        <p14:creationId xmlns:p14="http://schemas.microsoft.com/office/powerpoint/2010/main" val="30134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1.2.5 Informes</a:t>
            </a:r>
            <a:endParaRPr lang="es-MX" dirty="0"/>
          </a:p>
        </p:txBody>
      </p:sp>
      <p:sp>
        <p:nvSpPr>
          <p:cNvPr id="3" name="Marcador de contenido 2"/>
          <p:cNvSpPr>
            <a:spLocks noGrp="1"/>
          </p:cNvSpPr>
          <p:nvPr>
            <p:ph idx="1"/>
          </p:nvPr>
        </p:nvSpPr>
        <p:spPr/>
        <p:txBody>
          <a:bodyPr>
            <a:normAutofit/>
          </a:bodyPr>
          <a:lstStyle/>
          <a:p>
            <a:pPr marL="0" indent="0">
              <a:buNone/>
            </a:pPr>
            <a:r>
              <a:rPr lang="es-MX" dirty="0"/>
              <a:t>Por la extensión que tienen pueden ser:  </a:t>
            </a:r>
          </a:p>
          <a:p>
            <a:pPr lvl="0"/>
            <a:r>
              <a:rPr lang="es-MX" dirty="0"/>
              <a:t>Breves  </a:t>
            </a:r>
          </a:p>
          <a:p>
            <a:pPr lvl="0"/>
            <a:r>
              <a:rPr lang="es-MX" dirty="0"/>
              <a:t>Extensos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77</a:t>
            </a:fld>
            <a:endParaRPr lang="es-MX"/>
          </a:p>
        </p:txBody>
      </p:sp>
      <p:pic>
        <p:nvPicPr>
          <p:cNvPr id="8194" name="Picture 2" descr="Informe - Concepto, tipos, partes y etapas de confecci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884" y="2652629"/>
            <a:ext cx="6389435" cy="3194718"/>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339394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1.2.5 Informes</a:t>
            </a:r>
            <a:endParaRPr lang="es-MX" dirty="0"/>
          </a:p>
        </p:txBody>
      </p:sp>
      <p:sp>
        <p:nvSpPr>
          <p:cNvPr id="3" name="Marcador de contenido 2"/>
          <p:cNvSpPr>
            <a:spLocks noGrp="1"/>
          </p:cNvSpPr>
          <p:nvPr>
            <p:ph idx="1"/>
          </p:nvPr>
        </p:nvSpPr>
        <p:spPr/>
        <p:txBody>
          <a:bodyPr>
            <a:normAutofit fontScale="92500" lnSpcReduction="10000"/>
          </a:bodyPr>
          <a:lstStyle/>
          <a:p>
            <a:pPr marL="0" indent="0" algn="just">
              <a:buNone/>
            </a:pPr>
            <a:r>
              <a:rPr lang="es-MX" dirty="0"/>
              <a:t>Por las características textuales se clasifican en: </a:t>
            </a:r>
          </a:p>
          <a:p>
            <a:pPr lvl="0" algn="just"/>
            <a:r>
              <a:rPr lang="es-MX" b="1" dirty="0">
                <a:solidFill>
                  <a:srgbClr val="7030A0"/>
                </a:solidFill>
              </a:rPr>
              <a:t>EXPOSITIVOS</a:t>
            </a:r>
            <a:r>
              <a:rPr lang="es-MX" dirty="0"/>
              <a:t>: contienen una información o una descripción del tema o unas instrucciones. No es necesario incluir conclusiones, de interpretación o evaluación; a veces, reciben el nombre de dossier (conjunto de informaciones, documentos o papeles recopilados sobre una persona o un asunto). </a:t>
            </a:r>
          </a:p>
          <a:p>
            <a:pPr lvl="0" algn="just"/>
            <a:r>
              <a:rPr lang="es-MX" b="1" dirty="0">
                <a:solidFill>
                  <a:srgbClr val="7030A0"/>
                </a:solidFill>
              </a:rPr>
              <a:t>ANALÍTICOS</a:t>
            </a:r>
            <a:r>
              <a:rPr lang="es-MX" dirty="0"/>
              <a:t>: tienen como objetivo justificar una decisión o acción “ya realizada o, al menos, proyectada”. Se denominan también propuesta o proyecto.  </a:t>
            </a:r>
          </a:p>
          <a:p>
            <a:pPr lvl="0" algn="just"/>
            <a:r>
              <a:rPr lang="es-MX" b="1" dirty="0">
                <a:solidFill>
                  <a:srgbClr val="7030A0"/>
                </a:solidFill>
              </a:rPr>
              <a:t>PERSUASIVOS</a:t>
            </a:r>
            <a:r>
              <a:rPr lang="es-MX" dirty="0"/>
              <a:t>: pretenden “convencer al destinatario para que tome una decisión en la línea de lo que se expone en el informe”. Proponen un plan de acción (es el informe más utilizado en consultoría).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78</a:t>
            </a:fld>
            <a:endParaRPr lang="es-MX"/>
          </a:p>
        </p:txBody>
      </p:sp>
    </p:spTree>
    <p:extLst>
      <p:ext uri="{BB962C8B-B14F-4D97-AF65-F5344CB8AC3E}">
        <p14:creationId xmlns:p14="http://schemas.microsoft.com/office/powerpoint/2010/main" val="416860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1.2.5 Informes</a:t>
            </a:r>
            <a:endParaRPr lang="es-MX" dirty="0"/>
          </a:p>
        </p:txBody>
      </p:sp>
      <p:sp>
        <p:nvSpPr>
          <p:cNvPr id="3" name="Marcador de contenido 2"/>
          <p:cNvSpPr>
            <a:spLocks noGrp="1"/>
          </p:cNvSpPr>
          <p:nvPr>
            <p:ph idx="1"/>
          </p:nvPr>
        </p:nvSpPr>
        <p:spPr/>
        <p:txBody>
          <a:bodyPr>
            <a:normAutofit fontScale="92500" lnSpcReduction="20000"/>
          </a:bodyPr>
          <a:lstStyle/>
          <a:p>
            <a:pPr marL="0" indent="0">
              <a:buNone/>
            </a:pPr>
            <a:r>
              <a:rPr lang="es-MX" b="1" dirty="0"/>
              <a:t>CONTENIDO DEL INFORME </a:t>
            </a:r>
            <a:endParaRPr lang="es-MX" dirty="0"/>
          </a:p>
          <a:p>
            <a:pPr marL="0" indent="0">
              <a:buNone/>
            </a:pPr>
            <a:r>
              <a:rPr lang="es-MX" dirty="0"/>
              <a:t>Aspectos formales: </a:t>
            </a:r>
          </a:p>
          <a:p>
            <a:r>
              <a:rPr lang="es-MX" dirty="0"/>
              <a:t>Portada </a:t>
            </a:r>
          </a:p>
          <a:p>
            <a:r>
              <a:rPr lang="es-MX" dirty="0"/>
              <a:t>Título del proyecto </a:t>
            </a:r>
          </a:p>
          <a:p>
            <a:r>
              <a:rPr lang="es-MX" dirty="0"/>
              <a:t>Empresa que solicita el proyecto (cliente) </a:t>
            </a:r>
          </a:p>
          <a:p>
            <a:r>
              <a:rPr lang="es-MX" dirty="0"/>
              <a:t>Empresa que realiza el proyecto </a:t>
            </a:r>
          </a:p>
          <a:p>
            <a:pPr marL="0" indent="0">
              <a:buNone/>
            </a:pPr>
            <a:r>
              <a:rPr lang="es-MX" dirty="0"/>
              <a:t> </a:t>
            </a:r>
          </a:p>
          <a:p>
            <a:pPr marL="0" indent="0">
              <a:buNone/>
            </a:pPr>
            <a:r>
              <a:rPr lang="es-MX" dirty="0"/>
              <a:t>Aspectos Legales: </a:t>
            </a:r>
          </a:p>
          <a:p>
            <a:r>
              <a:rPr lang="es-MX" dirty="0"/>
              <a:t>Documento de entrega y finalización </a:t>
            </a:r>
          </a:p>
          <a:p>
            <a:r>
              <a:rPr lang="es-MX" dirty="0"/>
              <a:t>Documento / contrato de solicitud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79</a:t>
            </a:fld>
            <a:endParaRPr lang="es-MX"/>
          </a:p>
        </p:txBody>
      </p:sp>
      <p:pic>
        <p:nvPicPr>
          <p:cNvPr id="9218" name="Picture 2" descr="Qué hago con la renta de mi contrato de alquiler?: covid-19 y algunos  escenarios generados en contratos de arrendamiento de locales comerciales |  Enfoque Derecho | El Portal de Actualidad Jurídica de THEMIS"/>
          <p:cNvPicPr>
            <a:picLocks noChangeAspect="1" noChangeArrowheads="1"/>
          </p:cNvPicPr>
          <p:nvPr/>
        </p:nvPicPr>
        <p:blipFill rotWithShape="1">
          <a:blip r:embed="rId3">
            <a:extLst>
              <a:ext uri="{28A0092B-C50C-407E-A947-70E740481C1C}">
                <a14:useLocalDpi xmlns:a14="http://schemas.microsoft.com/office/drawing/2010/main" val="0"/>
              </a:ext>
            </a:extLst>
          </a:blip>
          <a:srcRect l="26400" r="24488"/>
          <a:stretch/>
        </p:blipFill>
        <p:spPr bwMode="auto">
          <a:xfrm>
            <a:off x="7106123" y="1546309"/>
            <a:ext cx="4680813" cy="420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95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accent5">
                    <a:lumMod val="50000"/>
                  </a:schemeClr>
                </a:solidFill>
              </a:rPr>
              <a:t>1.1. Conceptos básicos para la gestión de proyectos.</a:t>
            </a:r>
            <a:endParaRPr lang="es-MX" dirty="0"/>
          </a:p>
        </p:txBody>
      </p:sp>
      <p:sp>
        <p:nvSpPr>
          <p:cNvPr id="3" name="Marcador de texto 2"/>
          <p:cNvSpPr>
            <a:spLocks noGrp="1"/>
          </p:cNvSpPr>
          <p:nvPr>
            <p:ph type="body" idx="1"/>
          </p:nvPr>
        </p:nvSpPr>
        <p:spPr/>
        <p:txBody>
          <a:bodyPr/>
          <a:lstStyle/>
          <a:p>
            <a:r>
              <a:rPr lang="es-MX" dirty="0">
                <a:solidFill>
                  <a:schemeClr val="accent6">
                    <a:lumMod val="75000"/>
                  </a:schemeClr>
                </a:solidFill>
              </a:rPr>
              <a:t>Modelo tradicional comercial</a:t>
            </a:r>
          </a:p>
        </p:txBody>
      </p:sp>
      <p:sp>
        <p:nvSpPr>
          <p:cNvPr id="4" name="Marcador de contenido 3"/>
          <p:cNvSpPr>
            <a:spLocks noGrp="1"/>
          </p:cNvSpPr>
          <p:nvPr>
            <p:ph sz="half" idx="2"/>
          </p:nvPr>
        </p:nvSpPr>
        <p:spPr/>
        <p:txBody>
          <a:bodyPr/>
          <a:lstStyle/>
          <a:p>
            <a:r>
              <a:rPr lang="es-MX" dirty="0"/>
              <a:t>El cliente compra un producto ya fabricado para que cumpla con una necesidad específica que debe estar claramente expresada</a:t>
            </a:r>
          </a:p>
        </p:txBody>
      </p:sp>
      <p:sp>
        <p:nvSpPr>
          <p:cNvPr id="5" name="Marcador de texto 4"/>
          <p:cNvSpPr>
            <a:spLocks noGrp="1"/>
          </p:cNvSpPr>
          <p:nvPr>
            <p:ph type="body" sz="quarter" idx="3"/>
          </p:nvPr>
        </p:nvSpPr>
        <p:spPr/>
        <p:txBody>
          <a:bodyPr/>
          <a:lstStyle/>
          <a:p>
            <a:r>
              <a:rPr lang="es-MX" dirty="0">
                <a:solidFill>
                  <a:srgbClr val="7030A0"/>
                </a:solidFill>
              </a:rPr>
              <a:t>Modelo comercial “a medida”</a:t>
            </a:r>
          </a:p>
        </p:txBody>
      </p:sp>
      <p:sp>
        <p:nvSpPr>
          <p:cNvPr id="6" name="Marcador de contenido 5"/>
          <p:cNvSpPr>
            <a:spLocks noGrp="1"/>
          </p:cNvSpPr>
          <p:nvPr>
            <p:ph sz="quarter" idx="4"/>
          </p:nvPr>
        </p:nvSpPr>
        <p:spPr/>
        <p:txBody>
          <a:bodyPr/>
          <a:lstStyle/>
          <a:p>
            <a:r>
              <a:rPr lang="es-MX" dirty="0"/>
              <a:t>Generalmente el proyecto no tiene precedentes dentro de la compañía dado que es una novedad. </a:t>
            </a:r>
          </a:p>
          <a:p>
            <a:r>
              <a:rPr lang="es-MX" dirty="0"/>
              <a:t>Es difícil resumir soluciones existentes y concentrarse solamente en las necesidades en términos funcionales.</a:t>
            </a:r>
          </a:p>
        </p:txBody>
      </p:sp>
      <p:sp>
        <p:nvSpPr>
          <p:cNvPr id="7" name="Marcador de número de diapositiva 6"/>
          <p:cNvSpPr>
            <a:spLocks noGrp="1"/>
          </p:cNvSpPr>
          <p:nvPr>
            <p:ph type="sldNum" sz="quarter" idx="12"/>
          </p:nvPr>
        </p:nvSpPr>
        <p:spPr/>
        <p:txBody>
          <a:bodyPr/>
          <a:lstStyle/>
          <a:p>
            <a:fld id="{9CF7E78B-7E0F-44EB-9C67-F952F73C7F87}" type="slidenum">
              <a:rPr lang="es-MX" smtClean="0"/>
              <a:t>8</a:t>
            </a:fld>
            <a:endParaRPr lang="es-MX"/>
          </a:p>
        </p:txBody>
      </p:sp>
    </p:spTree>
    <p:extLst>
      <p:ext uri="{BB962C8B-B14F-4D97-AF65-F5344CB8AC3E}">
        <p14:creationId xmlns:p14="http://schemas.microsoft.com/office/powerpoint/2010/main" val="38578367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2060"/>
                </a:solidFill>
              </a:rPr>
              <a:t>1.2.5 Informes</a:t>
            </a:r>
            <a:endParaRPr lang="es-MX" dirty="0"/>
          </a:p>
        </p:txBody>
      </p:sp>
      <p:sp>
        <p:nvSpPr>
          <p:cNvPr id="3" name="Marcador de contenido 2"/>
          <p:cNvSpPr>
            <a:spLocks noGrp="1"/>
          </p:cNvSpPr>
          <p:nvPr>
            <p:ph idx="1"/>
          </p:nvPr>
        </p:nvSpPr>
        <p:spPr>
          <a:xfrm>
            <a:off x="1082842" y="1825625"/>
            <a:ext cx="10270958" cy="4351338"/>
          </a:xfrm>
        </p:spPr>
        <p:txBody>
          <a:bodyPr>
            <a:normAutofit fontScale="85000" lnSpcReduction="20000"/>
          </a:bodyPr>
          <a:lstStyle/>
          <a:p>
            <a:pPr marL="0" indent="0">
              <a:buNone/>
            </a:pPr>
            <a:r>
              <a:rPr lang="es-MX" dirty="0"/>
              <a:t>Índice: </a:t>
            </a:r>
          </a:p>
          <a:p>
            <a:pPr lvl="0"/>
            <a:r>
              <a:rPr lang="es-MX" dirty="0"/>
              <a:t>Contenidos del documento </a:t>
            </a:r>
          </a:p>
          <a:p>
            <a:pPr lvl="0"/>
            <a:r>
              <a:rPr lang="es-MX" dirty="0"/>
              <a:t>Índice de gráficos </a:t>
            </a:r>
          </a:p>
          <a:p>
            <a:pPr lvl="0"/>
            <a:r>
              <a:rPr lang="es-MX" dirty="0"/>
              <a:t>Índice de tablas </a:t>
            </a:r>
          </a:p>
          <a:p>
            <a:pPr lvl="0"/>
            <a:r>
              <a:rPr lang="es-MX" dirty="0"/>
              <a:t>Índice de figuras </a:t>
            </a:r>
          </a:p>
          <a:p>
            <a:pPr marL="0" indent="0">
              <a:buNone/>
            </a:pPr>
            <a:r>
              <a:rPr lang="es-MX" dirty="0"/>
              <a:t> </a:t>
            </a:r>
          </a:p>
          <a:p>
            <a:pPr marL="0" indent="0">
              <a:buNone/>
            </a:pPr>
            <a:r>
              <a:rPr lang="es-MX" dirty="0"/>
              <a:t>Informe directivo: </a:t>
            </a:r>
          </a:p>
          <a:p>
            <a:pPr lvl="0"/>
            <a:r>
              <a:rPr lang="es-MX" dirty="0"/>
              <a:t>Objetivos del estudio </a:t>
            </a:r>
          </a:p>
          <a:p>
            <a:pPr lvl="0"/>
            <a:r>
              <a:rPr lang="es-MX" dirty="0"/>
              <a:t>Principales resultados  </a:t>
            </a:r>
          </a:p>
          <a:p>
            <a:pPr lvl="0"/>
            <a:r>
              <a:rPr lang="es-MX" dirty="0"/>
              <a:t>Conclusiones </a:t>
            </a:r>
          </a:p>
          <a:p>
            <a:pPr lvl="0"/>
            <a:r>
              <a:rPr lang="es-MX" dirty="0"/>
              <a:t>Recomendaciones  </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80</a:t>
            </a:fld>
            <a:endParaRPr lang="es-MX"/>
          </a:p>
        </p:txBody>
      </p:sp>
      <p:pic>
        <p:nvPicPr>
          <p:cNvPr id="10242" name="Picture 2" descr="Gestión de procesos de negocios, trabajadores de personas pequeñas de  dibujos animados, resolución de tareas de trabajo en análisis de datos en  blanco | Vector Premiu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4438" y="1102748"/>
            <a:ext cx="8001835" cy="5253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9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70C0"/>
                </a:solidFill>
              </a:rPr>
              <a:t>Fuentes de información impresas</a:t>
            </a:r>
          </a:p>
        </p:txBody>
      </p:sp>
      <p:sp>
        <p:nvSpPr>
          <p:cNvPr id="3" name="Marcador de contenido 2"/>
          <p:cNvSpPr>
            <a:spLocks noGrp="1"/>
          </p:cNvSpPr>
          <p:nvPr>
            <p:ph idx="1"/>
          </p:nvPr>
        </p:nvSpPr>
        <p:spPr>
          <a:xfrm>
            <a:off x="838200" y="1425388"/>
            <a:ext cx="10515600" cy="4751575"/>
          </a:xfrm>
        </p:spPr>
        <p:txBody>
          <a:bodyPr>
            <a:noAutofit/>
          </a:bodyPr>
          <a:lstStyle/>
          <a:p>
            <a:pPr marL="514350" indent="-514350" algn="just">
              <a:lnSpc>
                <a:spcPct val="100000"/>
              </a:lnSpc>
              <a:buFont typeface="+mj-lt"/>
              <a:buAutoNum type="arabicPeriod"/>
            </a:pPr>
            <a:r>
              <a:rPr lang="es-MX" sz="1800" dirty="0" err="1"/>
              <a:t>Braude</a:t>
            </a:r>
            <a:r>
              <a:rPr lang="es-MX" sz="1800" dirty="0"/>
              <a:t> Eric J. (2003), E. Ingeniería de Software una perspectiva orientada a objetos. México: </a:t>
            </a:r>
            <a:r>
              <a:rPr lang="es-MX" sz="1800" dirty="0" err="1"/>
              <a:t>Alfaomega</a:t>
            </a:r>
            <a:r>
              <a:rPr lang="es-MX" sz="1800" dirty="0"/>
              <a:t>.</a:t>
            </a:r>
          </a:p>
          <a:p>
            <a:pPr marL="514350" indent="-514350" algn="just">
              <a:lnSpc>
                <a:spcPct val="100000"/>
              </a:lnSpc>
              <a:buFont typeface="+mj-lt"/>
              <a:buAutoNum type="arabicPeriod"/>
            </a:pPr>
            <a:r>
              <a:rPr lang="es-MX" sz="1800" dirty="0" err="1"/>
              <a:t>Piattini</a:t>
            </a:r>
            <a:r>
              <a:rPr lang="es-MX" sz="1800" dirty="0"/>
              <a:t> M.G. (2007), Calidad de Sistemas Informáticos. México: </a:t>
            </a:r>
            <a:r>
              <a:rPr lang="es-MX" sz="1800" dirty="0" err="1"/>
              <a:t>Alfaomega</a:t>
            </a:r>
            <a:r>
              <a:rPr lang="es-MX" sz="1800" dirty="0"/>
              <a:t>.</a:t>
            </a:r>
          </a:p>
          <a:p>
            <a:pPr marL="514350" indent="-514350" algn="just">
              <a:lnSpc>
                <a:spcPct val="100000"/>
              </a:lnSpc>
              <a:buFont typeface="+mj-lt"/>
              <a:buAutoNum type="arabicPeriod"/>
            </a:pPr>
            <a:r>
              <a:rPr lang="es-MX" sz="1800" dirty="0" err="1"/>
              <a:t>Sommerville</a:t>
            </a:r>
            <a:r>
              <a:rPr lang="es-MX" sz="1800" dirty="0"/>
              <a:t>, I. (2011). Ingeniería de Software. España: Pearson Addison Wesley</a:t>
            </a:r>
          </a:p>
          <a:p>
            <a:pPr marL="514350" indent="-514350" algn="just">
              <a:lnSpc>
                <a:spcPct val="100000"/>
              </a:lnSpc>
              <a:buFont typeface="+mj-lt"/>
              <a:buAutoNum type="arabicPeriod"/>
            </a:pPr>
            <a:r>
              <a:rPr lang="es-MX" sz="1800" dirty="0" err="1"/>
              <a:t>Pressman</a:t>
            </a:r>
            <a:r>
              <a:rPr lang="es-MX" sz="1800" dirty="0"/>
              <a:t>, R. S. (2010), Ingeniería del Software un enfoque práctico. México: MC Graw-Hill.</a:t>
            </a:r>
          </a:p>
          <a:p>
            <a:pPr marL="514350" indent="-514350" algn="just">
              <a:lnSpc>
                <a:spcPct val="100000"/>
              </a:lnSpc>
              <a:buFont typeface="+mj-lt"/>
              <a:buAutoNum type="arabicPeriod"/>
            </a:pPr>
            <a:r>
              <a:rPr lang="es-MX" sz="1800" dirty="0" err="1"/>
              <a:t>Wisocki</a:t>
            </a:r>
            <a:r>
              <a:rPr lang="es-MX" sz="1800" dirty="0"/>
              <a:t>, R. K. (2009). </a:t>
            </a:r>
            <a:r>
              <a:rPr lang="es-MX" sz="1800" dirty="0" err="1"/>
              <a:t>Effective</a:t>
            </a:r>
            <a:r>
              <a:rPr lang="es-MX" sz="1800" dirty="0"/>
              <a:t> Project Management. </a:t>
            </a:r>
            <a:r>
              <a:rPr lang="es-MX" sz="1800" dirty="0" err="1"/>
              <a:t>Indianapolis</a:t>
            </a:r>
            <a:r>
              <a:rPr lang="es-MX" sz="1800" dirty="0"/>
              <a:t>, Indiana, USA: </a:t>
            </a:r>
            <a:r>
              <a:rPr lang="es-MX" sz="1800" dirty="0" err="1"/>
              <a:t>Wiley</a:t>
            </a:r>
            <a:r>
              <a:rPr lang="es-MX" sz="1800" dirty="0"/>
              <a:t> Publishing, Inc.</a:t>
            </a:r>
          </a:p>
          <a:p>
            <a:pPr marL="514350" indent="-514350" algn="just">
              <a:lnSpc>
                <a:spcPct val="100000"/>
              </a:lnSpc>
              <a:buFont typeface="+mj-lt"/>
              <a:buAutoNum type="arabicPeriod"/>
            </a:pPr>
            <a:r>
              <a:rPr lang="es-MX" sz="1800" dirty="0" err="1"/>
              <a:t>Chemuturi</a:t>
            </a:r>
            <a:r>
              <a:rPr lang="es-MX" sz="1800" dirty="0"/>
              <a:t>, M. &amp; </a:t>
            </a:r>
            <a:r>
              <a:rPr lang="es-MX" sz="1800" dirty="0" err="1"/>
              <a:t>Caglet</a:t>
            </a:r>
            <a:r>
              <a:rPr lang="es-MX" sz="1800" dirty="0"/>
              <a:t>, T. M. (2010). </a:t>
            </a:r>
            <a:r>
              <a:rPr lang="es-MX" sz="1800" dirty="0" err="1"/>
              <a:t>Mastering</a:t>
            </a:r>
            <a:r>
              <a:rPr lang="es-MX" sz="1800" dirty="0"/>
              <a:t> Software Project Management: </a:t>
            </a:r>
            <a:r>
              <a:rPr lang="es-MX" sz="1800" dirty="0" err="1"/>
              <a:t>Best</a:t>
            </a:r>
            <a:r>
              <a:rPr lang="es-MX" sz="1800" dirty="0"/>
              <a:t> </a:t>
            </a:r>
            <a:r>
              <a:rPr lang="es-MX" sz="1800" dirty="0" err="1"/>
              <a:t>Practices</a:t>
            </a:r>
            <a:r>
              <a:rPr lang="es-MX" sz="1800" dirty="0"/>
              <a:t>, Tools and </a:t>
            </a:r>
            <a:r>
              <a:rPr lang="es-MX" sz="1800" dirty="0" err="1"/>
              <a:t>Techniques</a:t>
            </a:r>
            <a:r>
              <a:rPr lang="es-MX" sz="1800" dirty="0"/>
              <a:t>. USA: J. Ross Publishing</a:t>
            </a:r>
          </a:p>
          <a:p>
            <a:pPr marL="514350" indent="-514350" algn="just">
              <a:lnSpc>
                <a:spcPct val="100000"/>
              </a:lnSpc>
              <a:buFont typeface="+mj-lt"/>
              <a:buAutoNum type="arabicPeriod"/>
            </a:pPr>
            <a:r>
              <a:rPr lang="es-MX" sz="1800" dirty="0"/>
              <a:t>Konrad Mike, </a:t>
            </a:r>
            <a:r>
              <a:rPr lang="es-MX" sz="1800" dirty="0" err="1"/>
              <a:t>Shrum</a:t>
            </a:r>
            <a:r>
              <a:rPr lang="es-MX" sz="1800" dirty="0"/>
              <a:t> Sandy, CMMI (2ª ed.): Guía para la integración de procesos y la mejora de productos. Madrid: Addison Wesley. (ISBN 9788478290963)</a:t>
            </a:r>
          </a:p>
          <a:p>
            <a:pPr marL="514350" indent="-514350" algn="just">
              <a:lnSpc>
                <a:spcPct val="100000"/>
              </a:lnSpc>
              <a:buFont typeface="+mj-lt"/>
              <a:buAutoNum type="arabicPeriod"/>
            </a:pPr>
            <a:r>
              <a:rPr lang="es-MX" sz="1800" dirty="0"/>
              <a:t>SEI, (2010). CMMI® para Desarrollo, Versión 1.3. España: Editorial Universitaria Ramón Areces.</a:t>
            </a:r>
          </a:p>
          <a:p>
            <a:pPr marL="514350" indent="-514350" algn="just">
              <a:lnSpc>
                <a:spcPct val="100000"/>
              </a:lnSpc>
              <a:buFont typeface="+mj-lt"/>
              <a:buAutoNum type="arabicPeriod"/>
            </a:pPr>
            <a:r>
              <a:rPr lang="es-MX" sz="1800" dirty="0" err="1"/>
              <a:t>Oktaba</a:t>
            </a:r>
            <a:r>
              <a:rPr lang="es-MX" sz="1800" dirty="0"/>
              <a:t>, </a:t>
            </a:r>
            <a:r>
              <a:rPr lang="es-MX" sz="1800" dirty="0" err="1"/>
              <a:t>Hanna</a:t>
            </a:r>
            <a:r>
              <a:rPr lang="es-MX" sz="1800" dirty="0"/>
              <a:t>, (2003).Modelo de Procesos para la Industria de Software (</a:t>
            </a:r>
            <a:r>
              <a:rPr lang="es-MX" sz="1800" dirty="0" err="1"/>
              <a:t>MoProSoft</a:t>
            </a:r>
            <a:r>
              <a:rPr lang="es-MX" sz="1800" dirty="0"/>
              <a:t>), versión 1.3. México: Secretaria de economía.</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81</a:t>
            </a:fld>
            <a:endParaRPr lang="es-MX"/>
          </a:p>
        </p:txBody>
      </p:sp>
      <p:pic>
        <p:nvPicPr>
          <p:cNvPr id="9218"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0780" y="185738"/>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646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rgbClr val="0070C0"/>
                </a:solidFill>
              </a:rPr>
              <a:t>Fuentes de información electrónicas</a:t>
            </a:r>
          </a:p>
        </p:txBody>
      </p:sp>
      <p:sp>
        <p:nvSpPr>
          <p:cNvPr id="3" name="Marcador de contenido 2"/>
          <p:cNvSpPr>
            <a:spLocks noGrp="1"/>
          </p:cNvSpPr>
          <p:nvPr>
            <p:ph idx="1"/>
          </p:nvPr>
        </p:nvSpPr>
        <p:spPr>
          <a:xfrm>
            <a:off x="838200" y="1425388"/>
            <a:ext cx="10515600" cy="4751575"/>
          </a:xfrm>
        </p:spPr>
        <p:txBody>
          <a:bodyPr>
            <a:noAutofit/>
          </a:bodyPr>
          <a:lstStyle/>
          <a:p>
            <a:pPr marL="514350" indent="-514350" algn="just">
              <a:lnSpc>
                <a:spcPct val="100000"/>
              </a:lnSpc>
              <a:buFont typeface="+mj-lt"/>
              <a:buAutoNum type="arabicPeriod"/>
            </a:pPr>
            <a:r>
              <a:rPr lang="es-MX" sz="1800" dirty="0" err="1"/>
              <a:t>Inaoe</a:t>
            </a:r>
            <a:r>
              <a:rPr lang="es-MX" sz="1800" dirty="0"/>
              <a:t>. La administración de proyectos de software. Consultado en Febrero 2014. Disponible en: http://ccc.inaoep.mx/~pgomez/cursos/ingsw/acetatos/administracion.pdf</a:t>
            </a:r>
          </a:p>
          <a:p>
            <a:pPr marL="514350" indent="-514350" algn="just">
              <a:lnSpc>
                <a:spcPct val="100000"/>
              </a:lnSpc>
              <a:buFont typeface="+mj-lt"/>
              <a:buAutoNum type="arabicPeriod"/>
            </a:pPr>
            <a:r>
              <a:rPr lang="es-MX" sz="1800" dirty="0"/>
              <a:t>NYCE. Administración de proyectos y procesos de software. Consultado en Febrero 2014. Disponible en: http://www.nyce.org.mx/formatos/certificacion/personas/talentoTI/APPSW.pdf</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82</a:t>
            </a:fld>
            <a:endParaRPr lang="es-MX"/>
          </a:p>
        </p:txBody>
      </p:sp>
      <p:pic>
        <p:nvPicPr>
          <p:cNvPr id="9218"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6538" y="185738"/>
            <a:ext cx="1325563"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95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dirty="0">
                <a:solidFill>
                  <a:schemeClr val="accent5">
                    <a:lumMod val="50000"/>
                  </a:schemeClr>
                </a:solidFill>
              </a:rPr>
              <a:t>1.1. Conceptos básicos para la gestión de proyectos.</a:t>
            </a:r>
          </a:p>
        </p:txBody>
      </p:sp>
      <p:sp>
        <p:nvSpPr>
          <p:cNvPr id="3" name="Marcador de contenido 2"/>
          <p:cNvSpPr>
            <a:spLocks noGrp="1"/>
          </p:cNvSpPr>
          <p:nvPr>
            <p:ph idx="1"/>
          </p:nvPr>
        </p:nvSpPr>
        <p:spPr>
          <a:xfrm>
            <a:off x="838200" y="1774350"/>
            <a:ext cx="10515600" cy="4351338"/>
          </a:xfrm>
        </p:spPr>
        <p:txBody>
          <a:bodyPr>
            <a:normAutofit/>
          </a:bodyPr>
          <a:lstStyle/>
          <a:p>
            <a:pPr marL="0" indent="0">
              <a:buNone/>
            </a:pPr>
            <a:r>
              <a:rPr lang="es-MX" b="1" dirty="0"/>
              <a:t>Producto, servicio o resultado único. </a:t>
            </a:r>
          </a:p>
          <a:p>
            <a:pPr marL="0" indent="0" algn="just">
              <a:buNone/>
            </a:pPr>
            <a:r>
              <a:rPr lang="es-MX" dirty="0"/>
              <a:t>Los proyectos se llevan a cabo para cumplir objetivos mediante la producción de entregables. </a:t>
            </a:r>
            <a:r>
              <a:rPr lang="es-MX" b="1" dirty="0">
                <a:solidFill>
                  <a:srgbClr val="7030A0"/>
                </a:solidFill>
              </a:rPr>
              <a:t>Un objetivo </a:t>
            </a:r>
            <a:r>
              <a:rPr lang="es-MX" dirty="0"/>
              <a:t>se define como </a:t>
            </a:r>
            <a:r>
              <a:rPr lang="es-MX" i="1" dirty="0"/>
              <a:t>una meta hacia la cual se debe dirigir el trabajo, una posición estratégica que se quiere lograr, un fin que se desea alcanzar, un resultado a obtener, un producto a producir o un servicio a prestar. </a:t>
            </a:r>
          </a:p>
          <a:p>
            <a:pPr marL="0" indent="0" algn="just">
              <a:buNone/>
            </a:pPr>
            <a:r>
              <a:rPr lang="es-MX" b="1" dirty="0">
                <a:solidFill>
                  <a:srgbClr val="7030A0"/>
                </a:solidFill>
              </a:rPr>
              <a:t>Un entregable </a:t>
            </a:r>
            <a:r>
              <a:rPr lang="es-MX" dirty="0"/>
              <a:t>se define como cualquier </a:t>
            </a:r>
            <a:r>
              <a:rPr lang="es-MX" i="1" dirty="0"/>
              <a:t>producto, resultado o capacidad único y verificable para ejecutar un servicio que se produce para completar un proceso, una fase o un proyecto</a:t>
            </a:r>
            <a:r>
              <a:rPr lang="es-MX" dirty="0"/>
              <a:t>. Los entregables pueden ser tangibles o intangibles.</a:t>
            </a:r>
          </a:p>
        </p:txBody>
      </p:sp>
      <p:sp>
        <p:nvSpPr>
          <p:cNvPr id="4" name="Marcador de número de diapositiva 3"/>
          <p:cNvSpPr>
            <a:spLocks noGrp="1"/>
          </p:cNvSpPr>
          <p:nvPr>
            <p:ph type="sldNum" sz="quarter" idx="12"/>
          </p:nvPr>
        </p:nvSpPr>
        <p:spPr/>
        <p:txBody>
          <a:bodyPr/>
          <a:lstStyle/>
          <a:p>
            <a:fld id="{9CF7E78B-7E0F-44EB-9C67-F952F73C7F87}" type="slidenum">
              <a:rPr lang="es-MX" smtClean="0"/>
              <a:t>9</a:t>
            </a:fld>
            <a:endParaRPr lang="es-MX"/>
          </a:p>
        </p:txBody>
      </p:sp>
    </p:spTree>
    <p:extLst>
      <p:ext uri="{BB962C8B-B14F-4D97-AF65-F5344CB8AC3E}">
        <p14:creationId xmlns:p14="http://schemas.microsoft.com/office/powerpoint/2010/main" val="2743027107"/>
      </p:ext>
    </p:extLst>
  </p:cSld>
  <p:clrMapOvr>
    <a:masterClrMapping/>
  </p:clrMapOvr>
</p:sld>
</file>

<file path=ppt/theme/theme1.xml><?xml version="1.0" encoding="utf-8"?>
<a:theme xmlns:a="http://schemas.openxmlformats.org/drawingml/2006/main" name="TemaIS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ISC" id="{E8AAB755-47D4-42AC-B0C8-DD9C2E087FD5}" vid="{60090733-B095-4D29-B9C7-BABD1008EA7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TemaISC</Template>
  <TotalTime>1722</TotalTime>
  <Words>7860</Words>
  <Application>Microsoft Macintosh PowerPoint</Application>
  <PresentationFormat>Panorámica</PresentationFormat>
  <Paragraphs>561</Paragraphs>
  <Slides>82</Slides>
  <Notes>20</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82</vt:i4>
      </vt:variant>
    </vt:vector>
  </HeadingPairs>
  <TitlesOfParts>
    <vt:vector size="89" baseType="lpstr">
      <vt:lpstr>Arial</vt:lpstr>
      <vt:lpstr>Calibri</vt:lpstr>
      <vt:lpstr>Calibri Light</vt:lpstr>
      <vt:lpstr>Code Bold</vt:lpstr>
      <vt:lpstr>HelveticaNeue-BoldCond</vt:lpstr>
      <vt:lpstr>HelveticaNeue-Condensed</vt:lpstr>
      <vt:lpstr>TemaISC</vt:lpstr>
      <vt:lpstr>Gestión de Proyectos de Software.</vt:lpstr>
      <vt:lpstr>Tema 1: Introducción a la gestión de proyectos.</vt:lpstr>
      <vt:lpstr>Subtemas</vt:lpstr>
      <vt:lpstr>1.1. Conceptos básicos para la gestión de proyectos.</vt:lpstr>
      <vt:lpstr>Presentación de PowerPoint</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Presentación de PowerPoint</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1.1. Conceptos básicos para la gestión de proyectos.</vt:lpstr>
      <vt:lpstr>1.2. Fases de la gestión de proyectos.</vt:lpstr>
      <vt:lpstr>1.2. Fases de la gestión de proyectos.</vt:lpstr>
      <vt:lpstr>1.2. Fases de la gestión de proyectos.</vt:lpstr>
      <vt:lpstr>1.2. Fases de la gestión de proyectos.</vt:lpstr>
      <vt:lpstr>1.2. Fases de la gestión de proyectos.</vt:lpstr>
      <vt:lpstr>1.2. Fases de la gestión de proyectos.</vt:lpstr>
      <vt:lpstr>1.2. Fases de la gestión de proyectos.</vt:lpstr>
      <vt:lpstr>1.2. Fases de la gestión de proyectos.</vt:lpstr>
      <vt:lpstr>1.2. Fases de la gestión de proyectos.</vt:lpstr>
      <vt:lpstr>1.2. Fases de la gestión de proyectos.</vt:lpstr>
      <vt:lpstr>1.2.1 Planificación de Proyectos</vt:lpstr>
      <vt:lpstr>1.2.1 Planificación de Proyectos</vt:lpstr>
      <vt:lpstr>1.2.1 Planificación de Proyectos</vt:lpstr>
      <vt:lpstr>1.2.1 Planificación de Proyectos</vt:lpstr>
      <vt:lpstr>1.2.1 Planificación de Proyectos</vt:lpstr>
      <vt:lpstr>1.2.1 Planificación de Proyectos</vt:lpstr>
      <vt:lpstr>Presentación de PowerPoint</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1.2.2 Propuesta</vt:lpstr>
      <vt:lpstr>1.2.3 Selección y Evaluación de personal</vt:lpstr>
      <vt:lpstr>1.2.3 Selección y Evaluación de personal</vt:lpstr>
      <vt:lpstr>1.2.4 Supervisión y Revisión del proyecto</vt:lpstr>
      <vt:lpstr>1.2.4 Supervisión y Revisión del proyecto</vt:lpstr>
      <vt:lpstr>1.2.4 Supervisión y Revisión del proyecto</vt:lpstr>
      <vt:lpstr>1.2.4 Supervisión y Revisión del proyecto</vt:lpstr>
      <vt:lpstr>1.2.4 Supervisión y Revisión del proyecto</vt:lpstr>
      <vt:lpstr>Presentación de PowerPoint</vt:lpstr>
      <vt:lpstr>1.2.4 Supervisión y Revisión del proyecto</vt:lpstr>
      <vt:lpstr>1.2.5 Informes</vt:lpstr>
      <vt:lpstr>1.2.5 Informes</vt:lpstr>
      <vt:lpstr>1.2.5 Informes</vt:lpstr>
      <vt:lpstr>1.2.5 Informes</vt:lpstr>
      <vt:lpstr>1.2.5 Informes</vt:lpstr>
      <vt:lpstr>Fuentes de información impresas</vt:lpstr>
      <vt:lpstr>Fuentes de información electrónicas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ITSH-ISC01</dc:creator>
  <cp:lastModifiedBy>María José Mirón Chacón</cp:lastModifiedBy>
  <cp:revision>84</cp:revision>
  <dcterms:created xsi:type="dcterms:W3CDTF">2019-01-18T15:32:19Z</dcterms:created>
  <dcterms:modified xsi:type="dcterms:W3CDTF">2024-08-25T00:27:18Z</dcterms:modified>
</cp:coreProperties>
</file>